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35"/>
  </p:notesMasterIdLst>
  <p:sldIdLst>
    <p:sldId id="302" r:id="rId3"/>
    <p:sldId id="304" r:id="rId4"/>
    <p:sldId id="257" r:id="rId5"/>
    <p:sldId id="306" r:id="rId6"/>
    <p:sldId id="316" r:id="rId7"/>
    <p:sldId id="317" r:id="rId8"/>
    <p:sldId id="305" r:id="rId9"/>
    <p:sldId id="308" r:id="rId10"/>
    <p:sldId id="309" r:id="rId11"/>
    <p:sldId id="319" r:id="rId12"/>
    <p:sldId id="320" r:id="rId13"/>
    <p:sldId id="261" r:id="rId14"/>
    <p:sldId id="318" r:id="rId15"/>
    <p:sldId id="321" r:id="rId16"/>
    <p:sldId id="322" r:id="rId17"/>
    <p:sldId id="323" r:id="rId18"/>
    <p:sldId id="331" r:id="rId19"/>
    <p:sldId id="324" r:id="rId20"/>
    <p:sldId id="258" r:id="rId21"/>
    <p:sldId id="325" r:id="rId22"/>
    <p:sldId id="326" r:id="rId23"/>
    <p:sldId id="310" r:id="rId24"/>
    <p:sldId id="327" r:id="rId25"/>
    <p:sldId id="332" r:id="rId26"/>
    <p:sldId id="328" r:id="rId27"/>
    <p:sldId id="329" r:id="rId28"/>
    <p:sldId id="263" r:id="rId29"/>
    <p:sldId id="262" r:id="rId30"/>
    <p:sldId id="268" r:id="rId31"/>
    <p:sldId id="265" r:id="rId32"/>
    <p:sldId id="315" r:id="rId33"/>
    <p:sldId id="330" r:id="rId34"/>
  </p:sldIdLst>
  <p:sldSz cx="9144000" cy="6858000" type="screen4x3"/>
  <p:notesSz cx="7315200" cy="9601200"/>
  <p:defaultTextStyle>
    <a:defPPr>
      <a:defRPr lang="en-US"/>
    </a:defPPr>
    <a:lvl1pPr algn="l" rtl="0" fontAlgn="base">
      <a:spcBef>
        <a:spcPct val="0"/>
      </a:spcBef>
      <a:spcAft>
        <a:spcPct val="0"/>
      </a:spcAft>
      <a:defRPr sz="3400" kern="1200">
        <a:solidFill>
          <a:schemeClr val="tx1"/>
        </a:solidFill>
        <a:latin typeface="Arial" charset="0"/>
        <a:ea typeface="+mn-ea"/>
        <a:cs typeface="+mn-cs"/>
      </a:defRPr>
    </a:lvl1pPr>
    <a:lvl2pPr marL="457200" algn="l" rtl="0" fontAlgn="base">
      <a:spcBef>
        <a:spcPct val="0"/>
      </a:spcBef>
      <a:spcAft>
        <a:spcPct val="0"/>
      </a:spcAft>
      <a:defRPr sz="3400" kern="1200">
        <a:solidFill>
          <a:schemeClr val="tx1"/>
        </a:solidFill>
        <a:latin typeface="Arial" charset="0"/>
        <a:ea typeface="+mn-ea"/>
        <a:cs typeface="+mn-cs"/>
      </a:defRPr>
    </a:lvl2pPr>
    <a:lvl3pPr marL="914400" algn="l" rtl="0" fontAlgn="base">
      <a:spcBef>
        <a:spcPct val="0"/>
      </a:spcBef>
      <a:spcAft>
        <a:spcPct val="0"/>
      </a:spcAft>
      <a:defRPr sz="3400" kern="1200">
        <a:solidFill>
          <a:schemeClr val="tx1"/>
        </a:solidFill>
        <a:latin typeface="Arial" charset="0"/>
        <a:ea typeface="+mn-ea"/>
        <a:cs typeface="+mn-cs"/>
      </a:defRPr>
    </a:lvl3pPr>
    <a:lvl4pPr marL="1371600" algn="l" rtl="0" fontAlgn="base">
      <a:spcBef>
        <a:spcPct val="0"/>
      </a:spcBef>
      <a:spcAft>
        <a:spcPct val="0"/>
      </a:spcAft>
      <a:defRPr sz="3400" kern="1200">
        <a:solidFill>
          <a:schemeClr val="tx1"/>
        </a:solidFill>
        <a:latin typeface="Arial" charset="0"/>
        <a:ea typeface="+mn-ea"/>
        <a:cs typeface="+mn-cs"/>
      </a:defRPr>
    </a:lvl4pPr>
    <a:lvl5pPr marL="1828800" algn="l" rtl="0" fontAlgn="base">
      <a:spcBef>
        <a:spcPct val="0"/>
      </a:spcBef>
      <a:spcAft>
        <a:spcPct val="0"/>
      </a:spcAft>
      <a:defRPr sz="3400" kern="1200">
        <a:solidFill>
          <a:schemeClr val="tx1"/>
        </a:solidFill>
        <a:latin typeface="Arial" charset="0"/>
        <a:ea typeface="+mn-ea"/>
        <a:cs typeface="+mn-cs"/>
      </a:defRPr>
    </a:lvl5pPr>
    <a:lvl6pPr marL="2286000" algn="l" defTabSz="914400" rtl="0" eaLnBrk="1" latinLnBrk="0" hangingPunct="1">
      <a:defRPr sz="3400" kern="1200">
        <a:solidFill>
          <a:schemeClr val="tx1"/>
        </a:solidFill>
        <a:latin typeface="Arial" charset="0"/>
        <a:ea typeface="+mn-ea"/>
        <a:cs typeface="+mn-cs"/>
      </a:defRPr>
    </a:lvl6pPr>
    <a:lvl7pPr marL="2743200" algn="l" defTabSz="914400" rtl="0" eaLnBrk="1" latinLnBrk="0" hangingPunct="1">
      <a:defRPr sz="3400" kern="1200">
        <a:solidFill>
          <a:schemeClr val="tx1"/>
        </a:solidFill>
        <a:latin typeface="Arial" charset="0"/>
        <a:ea typeface="+mn-ea"/>
        <a:cs typeface="+mn-cs"/>
      </a:defRPr>
    </a:lvl7pPr>
    <a:lvl8pPr marL="3200400" algn="l" defTabSz="914400" rtl="0" eaLnBrk="1" latinLnBrk="0" hangingPunct="1">
      <a:defRPr sz="3400" kern="1200">
        <a:solidFill>
          <a:schemeClr val="tx1"/>
        </a:solidFill>
        <a:latin typeface="Arial" charset="0"/>
        <a:ea typeface="+mn-ea"/>
        <a:cs typeface="+mn-cs"/>
      </a:defRPr>
    </a:lvl8pPr>
    <a:lvl9pPr marL="3657600" algn="l" defTabSz="914400" rtl="0" eaLnBrk="1" latinLnBrk="0" hangingPunct="1">
      <a:defRPr sz="3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39933"/>
    <a:srgbClr val="006600"/>
    <a:srgbClr val="0066CC"/>
    <a:srgbClr val="FFFF00"/>
    <a:srgbClr val="FF3300"/>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83513" autoAdjust="0"/>
  </p:normalViewPr>
  <p:slideViewPr>
    <p:cSldViewPr>
      <p:cViewPr varScale="1">
        <p:scale>
          <a:sx n="56" d="100"/>
          <a:sy n="56" d="100"/>
        </p:scale>
        <p:origin x="-167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vl1pPr>
          </a:lstStyle>
          <a:p>
            <a:endParaRPr lang="en-US"/>
          </a:p>
        </p:txBody>
      </p:sp>
      <p:sp>
        <p:nvSpPr>
          <p:cNvPr id="68611"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vl1pPr>
          </a:lstStyle>
          <a:p>
            <a:endParaRPr lang="en-US"/>
          </a:p>
        </p:txBody>
      </p:sp>
      <p:sp>
        <p:nvSpPr>
          <p:cNvPr id="6861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68613"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8614"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vl1pPr>
          </a:lstStyle>
          <a:p>
            <a:endParaRPr lang="en-US"/>
          </a:p>
        </p:txBody>
      </p:sp>
      <p:sp>
        <p:nvSpPr>
          <p:cNvPr id="68615"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fld id="{30E16ADE-CC65-4F49-867F-F5EB9921058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nps.gov/nhl/find/database.ht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leg1.state.va.us/000/src.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presentation provides</a:t>
            </a:r>
            <a:r>
              <a:rPr lang="en-US" baseline="0" dirty="0" smtClean="0"/>
              <a:t> an overview of the four different types of historic districts that can be found in Virginia: local, National Historic Landmark, National Register, and Virginia Landmarks Register (VLR) districts. The regulatory and legal authority for designating historic districts also is summarized, as well as what each type of district designation means for property owners. Particular emphasis is placed on National Register and VLR districts, as the Department of Historic Resources (DHR) is responsible for administering these two programs. </a:t>
            </a:r>
          </a:p>
        </p:txBody>
      </p:sp>
      <p:sp>
        <p:nvSpPr>
          <p:cNvPr id="4" name="Slide Number Placeholder 3"/>
          <p:cNvSpPr>
            <a:spLocks noGrp="1"/>
          </p:cNvSpPr>
          <p:nvPr>
            <p:ph type="sldNum" sz="quarter" idx="10"/>
          </p:nvPr>
        </p:nvSpPr>
        <p:spPr/>
        <p:txBody>
          <a:bodyPr/>
          <a:lstStyle/>
          <a:p>
            <a:fld id="{30E16ADE-CC65-4F49-867F-F5EB9921058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dirty="0" smtClean="0"/>
              <a:t>Currently, there are about 2500 NHLs</a:t>
            </a:r>
            <a:r>
              <a:rPr lang="en-US" baseline="0" dirty="0" smtClean="0"/>
              <a:t> that have been designated nationwide. </a:t>
            </a:r>
            <a:r>
              <a:rPr lang="en-US" dirty="0" smtClean="0"/>
              <a:t>These properties tell stories that are of importance to the history of the entire nation, not just local communities or states. All properties designated as NHLs are automatically listed in the National Register of Historic Places, if not previously listed.</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0E16ADE-CC65-4F49-867F-F5EB9921058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200" dirty="0" smtClean="0">
                <a:solidFill>
                  <a:schemeClr val="tx1"/>
                </a:solidFill>
                <a:latin typeface="Arial" pitchFamily="34" charset="0"/>
                <a:cs typeface="Arial" pitchFamily="34" charset="0"/>
              </a:rPr>
              <a:t>Although NHLs unquestionably are highly significant historic properties, NHL designation does not guarantee their preservation in perpetuity. An NHL designation is honorary and does not automatically impose regulations to protect the property or restrict owners’ usage of the property. The NHL’s online database,</a:t>
            </a:r>
            <a:r>
              <a:rPr lang="en-US" sz="1200" dirty="0" smtClean="0">
                <a:solidFill>
                  <a:srgbClr val="0066CC"/>
                </a:solidFill>
                <a:latin typeface="Arial" pitchFamily="34" charset="0"/>
                <a:cs typeface="Arial" pitchFamily="34" charset="0"/>
              </a:rPr>
              <a:t> </a:t>
            </a:r>
            <a:r>
              <a:rPr lang="en-US" sz="1200" dirty="0" smtClean="0">
                <a:solidFill>
                  <a:srgbClr val="0066CC"/>
                </a:solidFill>
                <a:latin typeface="Arial" pitchFamily="34" charset="0"/>
                <a:cs typeface="Arial" pitchFamily="34" charset="0"/>
                <a:hlinkClick r:id="rId3"/>
              </a:rPr>
              <a:t>http://www.nps.gov/nhl/find/database.htm</a:t>
            </a:r>
            <a:r>
              <a:rPr lang="en-US" sz="1200" dirty="0" smtClean="0">
                <a:solidFill>
                  <a:srgbClr val="0066CC"/>
                </a:solidFill>
                <a:latin typeface="Arial" pitchFamily="34" charset="0"/>
                <a:cs typeface="Arial" pitchFamily="34" charset="0"/>
              </a:rPr>
              <a:t>, </a:t>
            </a:r>
            <a:r>
              <a:rPr lang="en-US" sz="1200" dirty="0" smtClean="0">
                <a:solidFill>
                  <a:schemeClr val="tx1"/>
                </a:solidFill>
                <a:latin typeface="Arial" pitchFamily="34" charset="0"/>
                <a:cs typeface="Arial" pitchFamily="34" charset="0"/>
              </a:rPr>
              <a:t>can be searched for a current list of NHLs that are considered to be threatened.  </a:t>
            </a:r>
          </a:p>
          <a:p>
            <a:endParaRPr lang="en-US" dirty="0"/>
          </a:p>
        </p:txBody>
      </p:sp>
      <p:sp>
        <p:nvSpPr>
          <p:cNvPr id="4" name="Slide Number Placeholder 3"/>
          <p:cNvSpPr>
            <a:spLocks noGrp="1"/>
          </p:cNvSpPr>
          <p:nvPr>
            <p:ph type="sldNum" sz="quarter" idx="10"/>
          </p:nvPr>
        </p:nvSpPr>
        <p:spPr/>
        <p:txBody>
          <a:bodyPr/>
          <a:lstStyle/>
          <a:p>
            <a:fld id="{30E16ADE-CC65-4F49-867F-F5EB9921058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dirty="0" smtClean="0">
                <a:latin typeface="Garamond" pitchFamily="18" charset="0"/>
              </a:rPr>
              <a:t>NHLs are owned by private individuals, universities, non-profit organizations, corporations, tribal entities, local and state governments, or, in some cases, the Federal government. Owners of NHLs are not required to open their properties to the public or to adhere to particular standards for maintenance, repairs, additions, or alterations to the property. NHL and DHR staff are available to advise owners with any questions they may have about their property. </a:t>
            </a:r>
          </a:p>
          <a:p>
            <a:endParaRPr lang="en-US" dirty="0"/>
          </a:p>
        </p:txBody>
      </p:sp>
      <p:sp>
        <p:nvSpPr>
          <p:cNvPr id="4" name="Slide Number Placeholder 3"/>
          <p:cNvSpPr>
            <a:spLocks noGrp="1"/>
          </p:cNvSpPr>
          <p:nvPr>
            <p:ph type="sldNum" sz="quarter" idx="10"/>
          </p:nvPr>
        </p:nvSpPr>
        <p:spPr/>
        <p:txBody>
          <a:bodyPr/>
          <a:lstStyle/>
          <a:p>
            <a:fld id="{30E16ADE-CC65-4F49-867F-F5EB9921058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National Register</a:t>
            </a:r>
            <a:r>
              <a:rPr lang="en-US" baseline="0" dirty="0" smtClean="0"/>
              <a:t> and VLR historic districts are occasionally confused with locally designated districts. This may be because the National Historic Preservation Act requires the Federal government to consider the effects of all federally licensed, funded, or permitted projects on historic properties listed in or eligible for the National Register. Virginia </a:t>
            </a:r>
            <a:r>
              <a:rPr lang="en-US" baseline="0" dirty="0" smtClean="0"/>
              <a:t>law has some similar </a:t>
            </a:r>
            <a:r>
              <a:rPr lang="en-US" baseline="0" dirty="0" smtClean="0"/>
              <a:t>guidelines for properties listed in or eligible for the National Register or VLR.  The process of determining effects is commonly known as the “Section 106 Review process,” after the section of the National Historic Preservation Act that contains this requirement. DHR works with the agencies and applicants who must adhere to the Section 106 Review process in Virginia. Additional information about the review process is available here - http://www.dhr.virginia.gov/review/orc_home.html. </a:t>
            </a:r>
          </a:p>
          <a:p>
            <a:endParaRPr lang="en-US" baseline="0" dirty="0" smtClean="0"/>
          </a:p>
          <a:p>
            <a:r>
              <a:rPr lang="en-US" baseline="0" dirty="0" smtClean="0"/>
              <a:t>It is important to remember that the Section 106 Review process limits the actions of the </a:t>
            </a:r>
            <a:r>
              <a:rPr lang="en-US" i="1" baseline="0" dirty="0" smtClean="0"/>
              <a:t>Federal</a:t>
            </a:r>
            <a:r>
              <a:rPr lang="en-US" baseline="0" dirty="0" smtClean="0"/>
              <a:t> government, not private property owners. National Register and VLR listing, in and of themselves, do not impose any restrictions on private property owners. Property owners are, of course, required to adhere to any local government regulations (planning, zoning, building permits, etc.), regardless of whether their property is new or historic. </a:t>
            </a:r>
            <a:endParaRPr lang="en-US" dirty="0"/>
          </a:p>
        </p:txBody>
      </p:sp>
      <p:sp>
        <p:nvSpPr>
          <p:cNvPr id="4" name="Slide Number Placeholder 3"/>
          <p:cNvSpPr>
            <a:spLocks noGrp="1"/>
          </p:cNvSpPr>
          <p:nvPr>
            <p:ph type="sldNum" sz="quarter" idx="10"/>
          </p:nvPr>
        </p:nvSpPr>
        <p:spPr/>
        <p:txBody>
          <a:bodyPr/>
          <a:lstStyle/>
          <a:p>
            <a:fld id="{30E16ADE-CC65-4F49-867F-F5EB9921058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mentioned earlier, both federal and Virginia law require federal and state governments to consider the impacts of their actions on historic properties listed in or eligible for the National </a:t>
            </a:r>
            <a:r>
              <a:rPr lang="en-US" baseline="0" dirty="0" smtClean="0"/>
              <a:t>Register and/or </a:t>
            </a:r>
            <a:r>
              <a:rPr lang="en-US" baseline="0" dirty="0" smtClean="0"/>
              <a:t>VLR. </a:t>
            </a:r>
            <a:endParaRPr lang="en-US" dirty="0" smtClean="0"/>
          </a:p>
          <a:p>
            <a:endParaRPr lang="en-US" dirty="0" smtClean="0"/>
          </a:p>
          <a:p>
            <a:r>
              <a:rPr lang="en-US" dirty="0" smtClean="0"/>
              <a:t>Additional information about the rehabilitation</a:t>
            </a:r>
            <a:r>
              <a:rPr lang="en-US" baseline="0" dirty="0" smtClean="0"/>
              <a:t> tax credit program is available here - http://www.dhr.virginia.gov/tax_credits/tax_credit.htm. Additional information about Virginia’s easement program for historic properties is available here - http://www.dhr.virginia.gov/easement/easement.htm. DHR administers both of these programs.  </a:t>
            </a:r>
            <a:endParaRPr lang="en-US" dirty="0"/>
          </a:p>
        </p:txBody>
      </p:sp>
      <p:sp>
        <p:nvSpPr>
          <p:cNvPr id="4" name="Slide Number Placeholder 3"/>
          <p:cNvSpPr>
            <a:spLocks noGrp="1"/>
          </p:cNvSpPr>
          <p:nvPr>
            <p:ph type="sldNum" sz="quarter" idx="10"/>
          </p:nvPr>
        </p:nvSpPr>
        <p:spPr/>
        <p:txBody>
          <a:bodyPr/>
          <a:lstStyle/>
          <a:p>
            <a:fld id="{30E16ADE-CC65-4F49-867F-F5EB9921058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rPr>
              <a:t>The basic program requirements for nominating a historic property to the</a:t>
            </a:r>
            <a:r>
              <a:rPr lang="en-US" baseline="0" dirty="0" smtClean="0">
                <a:latin typeface="Arial" pitchFamily="34" charset="0"/>
              </a:rPr>
              <a:t> National Register and VLR </a:t>
            </a:r>
            <a:r>
              <a:rPr lang="en-US" dirty="0" smtClean="0">
                <a:latin typeface="Arial" pitchFamily="34" charset="0"/>
              </a:rPr>
              <a:t>are that it has achieved significance at least 50 years ago, or is of exceptional importance; that it meets at least one of the 4 Register Criteria; and that it has physical</a:t>
            </a:r>
            <a:r>
              <a:rPr lang="en-US" b="1" dirty="0" smtClean="0">
                <a:latin typeface="Arial" pitchFamily="34" charset="0"/>
              </a:rPr>
              <a:t> </a:t>
            </a:r>
            <a:r>
              <a:rPr lang="en-US" dirty="0" smtClean="0">
                <a:latin typeface="Arial" pitchFamily="34" charset="0"/>
              </a:rPr>
              <a:t>integrity (or intactness) such that the property still conveys its historic character and associations.</a:t>
            </a:r>
          </a:p>
          <a:p>
            <a:r>
              <a:rPr lang="en-US" dirty="0" smtClean="0">
                <a:latin typeface="Arial" pitchFamily="34" charset="0"/>
              </a:rPr>
              <a:t>The term “significance” has a particular meaning when it comes to the National Register and Virginia Landmarks Register. The quality of </a:t>
            </a:r>
            <a:r>
              <a:rPr lang="en-US" i="1" dirty="0" smtClean="0">
                <a:latin typeface="Arial" pitchFamily="34" charset="0"/>
              </a:rPr>
              <a:t>significance</a:t>
            </a:r>
            <a:r>
              <a:rPr lang="en-US" dirty="0" smtClean="0">
                <a:latin typeface="Arial" pitchFamily="34" charset="0"/>
              </a:rPr>
              <a:t> in American history, architecture, archeology, engineering, and culture is found to be present in districts, sites, buildings, structures, and objects that possess </a:t>
            </a:r>
            <a:r>
              <a:rPr lang="en-US" i="1" dirty="0" smtClean="0">
                <a:latin typeface="Arial" pitchFamily="34" charset="0"/>
              </a:rPr>
              <a:t>integrity</a:t>
            </a:r>
            <a:r>
              <a:rPr lang="en-US" dirty="0" smtClean="0">
                <a:latin typeface="Arial" pitchFamily="34" charset="0"/>
              </a:rPr>
              <a:t> of location, design, setting, materials, workmanship, feeling, and association, and that </a:t>
            </a:r>
            <a:r>
              <a:rPr lang="en-US" i="1" dirty="0" smtClean="0">
                <a:latin typeface="Arial" pitchFamily="34" charset="0"/>
              </a:rPr>
              <a:t>meet at least one</a:t>
            </a:r>
            <a:r>
              <a:rPr lang="en-US" dirty="0" smtClean="0">
                <a:latin typeface="Arial" pitchFamily="34" charset="0"/>
              </a:rPr>
              <a:t> of the four Register Criteria. </a:t>
            </a:r>
          </a:p>
          <a:p>
            <a:r>
              <a:rPr lang="en-US" dirty="0" smtClean="0">
                <a:latin typeface="Arial" pitchFamily="34" charset="0"/>
              </a:rPr>
              <a:t>Please note that reaching 50 years of age does not automatically mean that a property has achieved significance.  Properties less than 50 years old can be significant. By the same token, a 200-year-old</a:t>
            </a:r>
            <a:r>
              <a:rPr lang="en-US" baseline="0" dirty="0" smtClean="0">
                <a:latin typeface="Arial" pitchFamily="34" charset="0"/>
              </a:rPr>
              <a:t> property may be found to have achieved significance only within the last 50 years. Significance is unique to the particular </a:t>
            </a:r>
            <a:r>
              <a:rPr lang="en-US" baseline="0" dirty="0" smtClean="0">
                <a:latin typeface="Arial" pitchFamily="34" charset="0"/>
              </a:rPr>
              <a:t>property, </a:t>
            </a:r>
            <a:r>
              <a:rPr lang="en-US" baseline="0" dirty="0" smtClean="0">
                <a:latin typeface="Arial" pitchFamily="34" charset="0"/>
              </a:rPr>
              <a:t>and is not based solely on the property’s age. </a:t>
            </a:r>
            <a:endParaRPr lang="en-US" dirty="0" smtClean="0">
              <a:latin typeface="Arial" pitchFamily="34" charset="0"/>
            </a:endParaRPr>
          </a:p>
          <a:p>
            <a:r>
              <a:rPr lang="en-US" dirty="0" smtClean="0">
                <a:latin typeface="Arial" pitchFamily="34" charset="0"/>
              </a:rPr>
              <a:t>The Register Criteria are summarized on the following slides, followed by an explanation of the various aspects of integrity. A property must meet one of the Register Criteria </a:t>
            </a:r>
            <a:r>
              <a:rPr lang="en-US" i="1" dirty="0" smtClean="0">
                <a:latin typeface="Arial" pitchFamily="34" charset="0"/>
              </a:rPr>
              <a:t>and</a:t>
            </a:r>
            <a:r>
              <a:rPr lang="en-US" dirty="0" smtClean="0">
                <a:latin typeface="Arial" pitchFamily="34" charset="0"/>
              </a:rPr>
              <a:t> have integrity in order to have </a:t>
            </a:r>
            <a:r>
              <a:rPr lang="en-US" i="1" dirty="0" smtClean="0">
                <a:latin typeface="Arial" pitchFamily="34" charset="0"/>
              </a:rPr>
              <a:t>significance</a:t>
            </a:r>
            <a:r>
              <a:rPr lang="en-US" dirty="0" smtClean="0">
                <a:latin typeface="Arial" pitchFamily="34" charset="0"/>
              </a:rPr>
              <a:t> as defined by the National Register program. It is possible for a property to meet a Register Criterion but lack integrity, in which case it will not be significant; conversely, a property can have integrity but if it does not meet a Register Criterion, it will not have significance. </a:t>
            </a:r>
          </a:p>
          <a:p>
            <a:endParaRPr lang="en-US" dirty="0"/>
          </a:p>
        </p:txBody>
      </p:sp>
      <p:sp>
        <p:nvSpPr>
          <p:cNvPr id="4" name="Slide Number Placeholder 3"/>
          <p:cNvSpPr>
            <a:spLocks noGrp="1"/>
          </p:cNvSpPr>
          <p:nvPr>
            <p:ph type="sldNum" sz="quarter" idx="10"/>
          </p:nvPr>
        </p:nvSpPr>
        <p:spPr/>
        <p:txBody>
          <a:bodyPr/>
          <a:lstStyle/>
          <a:p>
            <a:fld id="{30E16ADE-CC65-4F49-867F-F5EB9921058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same Criteria</a:t>
            </a:r>
            <a:r>
              <a:rPr lang="en-US" baseline="0" dirty="0" smtClean="0"/>
              <a:t> are used for the National Register program and the VLR. They are commonly referred to by their alphabetical designation – Criterion A, Criterion D, etc. </a:t>
            </a:r>
          </a:p>
          <a:p>
            <a:endParaRPr lang="en-US" baseline="0" dirty="0" smtClean="0"/>
          </a:p>
          <a:p>
            <a:r>
              <a:rPr lang="en-US" baseline="0" dirty="0" smtClean="0"/>
              <a:t>There also are Criteria Considerations for properties that typically are not considered eligible for the Registers, such as burials, cemeteries, properties less than 50 years old, religious properties, commemorative properties, etc. For more information on evaluating a property’s eligibility for the Registers, please see “</a:t>
            </a:r>
            <a:r>
              <a:rPr lang="en-US" sz="1300" b="1" dirty="0" smtClean="0"/>
              <a:t>The Virginia Landmarks Register and National Register of Historic Places: DHR’s Register Program; Benefits of Listing; and Evaluating a Property for Historic Designation</a:t>
            </a:r>
            <a:r>
              <a:rPr lang="en-US" sz="1300" dirty="0" smtClean="0"/>
              <a:t>,” which also is available on DHR’s website.</a:t>
            </a:r>
            <a:endParaRPr lang="en-US" dirty="0"/>
          </a:p>
        </p:txBody>
      </p:sp>
      <p:sp>
        <p:nvSpPr>
          <p:cNvPr id="4" name="Slide Number Placeholder 3"/>
          <p:cNvSpPr>
            <a:spLocks noGrp="1"/>
          </p:cNvSpPr>
          <p:nvPr>
            <p:ph type="sldNum" sz="quarter" idx="10"/>
          </p:nvPr>
        </p:nvSpPr>
        <p:spPr/>
        <p:txBody>
          <a:bodyPr/>
          <a:lstStyle/>
          <a:p>
            <a:fld id="{30E16ADE-CC65-4F49-867F-F5EB9921058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smtClean="0">
                <a:latin typeface="Arial" pitchFamily="34" charset="0"/>
              </a:rPr>
              <a:t>Integrity is the property’s ability to convey its significance. Before integrity can be evaluated, it must be known why a property is being considered for National Register and VLR designation. Is it for the architectural style? Because it was the location of an important battle? Did a scientific discovery happen here? Is there a prehistoric village site here?</a:t>
            </a:r>
          </a:p>
          <a:p>
            <a:endParaRPr lang="en-US" dirty="0" smtClean="0">
              <a:latin typeface="Arial" pitchFamily="34" charset="0"/>
            </a:endParaRPr>
          </a:p>
          <a:p>
            <a:r>
              <a:rPr lang="en-US" dirty="0" smtClean="0">
                <a:latin typeface="Arial" pitchFamily="34" charset="0"/>
              </a:rPr>
              <a:t>When it is known why a property is significant, then it can be decided what physical features are needed for the property to express its significance. The property may not have every feature, but if it has the ones that are essential, then it probably can be considered to have integrity. A property that does not have integrity</a:t>
            </a:r>
            <a:r>
              <a:rPr lang="en-US" baseline="0" dirty="0" smtClean="0">
                <a:latin typeface="Arial" pitchFamily="34" charset="0"/>
              </a:rPr>
              <a:t> will not be recommended eligible for the National Register and VLR. </a:t>
            </a:r>
            <a:endParaRPr lang="en-US" dirty="0" smtClean="0">
              <a:latin typeface="Arial" pitchFamily="34" charset="0"/>
            </a:endParaRPr>
          </a:p>
          <a:p>
            <a:endParaRPr lang="en-US" dirty="0" smtClean="0">
              <a:latin typeface="Arial" pitchFamily="34" charset="0"/>
            </a:endParaRPr>
          </a:p>
        </p:txBody>
      </p:sp>
      <p:sp>
        <p:nvSpPr>
          <p:cNvPr id="51204" name="Slide Number Placeholder 3"/>
          <p:cNvSpPr>
            <a:spLocks noGrp="1"/>
          </p:cNvSpPr>
          <p:nvPr>
            <p:ph type="sldNum" sz="quarter" idx="5"/>
          </p:nvPr>
        </p:nvSpPr>
        <p:spPr>
          <a:noFill/>
        </p:spPr>
        <p:txBody>
          <a:bodyPr/>
          <a:lstStyle/>
          <a:p>
            <a:fld id="{698BC40C-57E2-41CF-8500-8D682113E26E}" type="slidenum">
              <a:rPr lang="en-US" smtClean="0">
                <a:latin typeface="Arial" pitchFamily="34" charset="0"/>
              </a:rPr>
              <a:pPr/>
              <a:t>17</a:t>
            </a:fld>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rPr>
              <a:t>The seven aspects of integrity address specific elements, such as materials and setting, but also general ones, like feeling, or the overall impression. All 7 aspects of integrity do not necessarily apply to every kind of historic property. For example, a Civil War battlefield is not something that was designed in advance of the military engagement (although certain features, such as fortifications or artillery emplacements,</a:t>
            </a:r>
            <a:r>
              <a:rPr lang="en-US" baseline="0" dirty="0" smtClean="0">
                <a:latin typeface="Arial" pitchFamily="34" charset="0"/>
              </a:rPr>
              <a:t> may have been designed before the </a:t>
            </a:r>
            <a:r>
              <a:rPr lang="en-US" baseline="0" dirty="0" smtClean="0">
                <a:latin typeface="Arial" pitchFamily="34" charset="0"/>
              </a:rPr>
              <a:t>engagement)</a:t>
            </a:r>
            <a:r>
              <a:rPr lang="en-US" dirty="0" smtClean="0">
                <a:latin typeface="Arial" pitchFamily="34" charset="0"/>
              </a:rPr>
              <a:t>. </a:t>
            </a:r>
            <a:r>
              <a:rPr lang="en-US" dirty="0" smtClean="0">
                <a:latin typeface="Arial" pitchFamily="34" charset="0"/>
              </a:rPr>
              <a:t>Integrity of workmanship may not be applicable to a landscape design. In those instances, integrity of the aspects that do apply is what is evaluated. </a:t>
            </a:r>
          </a:p>
          <a:p>
            <a:endParaRPr lang="en-US" dirty="0" smtClean="0">
              <a:latin typeface="Arial" pitchFamily="34" charset="0"/>
            </a:endParaRPr>
          </a:p>
          <a:p>
            <a:r>
              <a:rPr lang="en-US" dirty="0" smtClean="0">
                <a:latin typeface="Arial" pitchFamily="34" charset="0"/>
              </a:rPr>
              <a:t>A holistic view is taken with all elements, but if some have changed it may not spell disaster, as each property is considered based on its unique circumstances. The balance of integrity and significance is very important. </a:t>
            </a:r>
          </a:p>
          <a:p>
            <a:endParaRPr lang="en-US" dirty="0"/>
          </a:p>
        </p:txBody>
      </p:sp>
      <p:sp>
        <p:nvSpPr>
          <p:cNvPr id="4" name="Slide Number Placeholder 3"/>
          <p:cNvSpPr>
            <a:spLocks noGrp="1"/>
          </p:cNvSpPr>
          <p:nvPr>
            <p:ph type="sldNum" sz="quarter" idx="10"/>
          </p:nvPr>
        </p:nvSpPr>
        <p:spPr/>
        <p:txBody>
          <a:bodyPr/>
          <a:lstStyle/>
          <a:p>
            <a:fld id="{30E16ADE-CC65-4F49-867F-F5EB9921058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08C0F2-97F9-4EED-B2D2-6997DE95615F}" type="slidenum">
              <a:rPr lang="en-US"/>
              <a:pPr/>
              <a:t>19</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en-US" baseline="0" dirty="0" smtClean="0"/>
              <a:t>This definition of historic districts is, by design, a broad definition meant to encompass a great swath of historic property types, such as residential, commercial, manufacturing, maritime, military, transportation, religious, recreational, agricultural, educational, and mining properties, to name just a few.  </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30E16ADE-CC65-4F49-867F-F5EB9921058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C1FA1C09-86E6-4E23-A3AC-76FEB9A4EEED}" type="slidenum">
              <a:rPr lang="en-US" smtClean="0"/>
              <a:pPr/>
              <a:t>20</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dirty="0" smtClean="0"/>
              <a:t>Broadly speaking, historic districts in Virginia fall into two different types of settings – rural</a:t>
            </a:r>
            <a:r>
              <a:rPr lang="en-US" baseline="0" dirty="0" smtClean="0"/>
              <a:t> and urban (or suburban). Virginia is home to rural historic districts large and small, such as the 83,000-acre Southern Albemarle Rural Historic District in Albemarle County to the more diminutive 4,400-acre Carter’s Run Rural Historic District in Fauquier County. Scenic and/or cultural landscapes are defining features of rural historic districts; indeed, landscape qualities are often a unifying feature that provide the necessary linkages among disparate resource types to define a historic district.</a:t>
            </a: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77371BB2-3580-4353-9367-31A9EE5F9514}" type="slidenum">
              <a:rPr lang="en-US" smtClean="0"/>
              <a:pPr/>
              <a:t>21</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dirty="0" smtClean="0"/>
              <a:t>Urban</a:t>
            </a:r>
            <a:r>
              <a:rPr lang="en-US" baseline="0" dirty="0" smtClean="0"/>
              <a:t> and, increasingly, suburban settings are the other typical setting for historic districts in Virginia. Such historic districts can have a concentration of a relatively homogenous type of historic resources, such as late-19</a:t>
            </a:r>
            <a:r>
              <a:rPr lang="en-US" baseline="30000" dirty="0" smtClean="0"/>
              <a:t>th-</a:t>
            </a:r>
            <a:r>
              <a:rPr lang="en-US" baseline="0" dirty="0" smtClean="0"/>
              <a:t>century tobacco warehouses (</a:t>
            </a:r>
            <a:r>
              <a:rPr lang="en-US" baseline="0" dirty="0" err="1" smtClean="0"/>
              <a:t>Shockoe</a:t>
            </a:r>
            <a:r>
              <a:rPr lang="en-US" baseline="0" dirty="0" smtClean="0"/>
              <a:t> Valley and Tobacco Row Historic District in Richmond), late-19</a:t>
            </a:r>
            <a:r>
              <a:rPr lang="en-US" baseline="30000" dirty="0" smtClean="0"/>
              <a:t>th</a:t>
            </a:r>
            <a:r>
              <a:rPr lang="en-US" baseline="0" dirty="0" smtClean="0"/>
              <a:t> through mid-20</a:t>
            </a:r>
            <a:r>
              <a:rPr lang="en-US" baseline="30000" dirty="0" smtClean="0"/>
              <a:t>th</a:t>
            </a:r>
            <a:r>
              <a:rPr lang="en-US" baseline="0" dirty="0" smtClean="0"/>
              <a:t>-century office and bank buildings (Main Street Banking Historic District in Richmond), mid-twentieth century houses (</a:t>
            </a:r>
            <a:r>
              <a:rPr lang="en-US" baseline="0" dirty="0" err="1" smtClean="0"/>
              <a:t>Hollin</a:t>
            </a:r>
            <a:r>
              <a:rPr lang="en-US" baseline="0" dirty="0" smtClean="0"/>
              <a:t> Hills Historic District in Fairfax County), or an 1860s through 1940s military installation (Fort Myer Historic District in Arlington County). </a:t>
            </a:r>
          </a:p>
          <a:p>
            <a:pPr eaLnBrk="1" hangingPunct="1"/>
            <a:endParaRPr lang="en-US" baseline="0" dirty="0" smtClean="0"/>
          </a:p>
          <a:p>
            <a:pPr eaLnBrk="1" hangingPunct="1"/>
            <a:r>
              <a:rPr lang="en-US" baseline="0" dirty="0" smtClean="0"/>
              <a:t>Alternatively, the historic district may encompass a broad range of historic resources that date from 50 to 250 years ago. For example, the small Boones Mill Historic District in Franklin County has resources dating from 1782 through 1964, with historic functions that include commercial, agricultural, religious, government, transportation, health care, and residential uses. </a:t>
            </a: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of these historic districts are within residential neighborhoods. During the early twentieth century, the Pierce</a:t>
            </a:r>
            <a:r>
              <a:rPr lang="en-US" baseline="0" dirty="0" smtClean="0"/>
              <a:t> Street Historic District was a vibrant African American neighborhood and home to major cultural figures such as the poet Anne Spencer, educators Clarence William </a:t>
            </a:r>
            <a:r>
              <a:rPr lang="en-US" baseline="0" dirty="0" err="1" smtClean="0"/>
              <a:t>Seay</a:t>
            </a:r>
            <a:r>
              <a:rPr lang="en-US" baseline="0" dirty="0" smtClean="0"/>
              <a:t> and Margaret Pauline Fletcher, and aviator Chauncey Edward Spencer.  Developed between 1949 and 1971, the </a:t>
            </a:r>
            <a:r>
              <a:rPr lang="en-US" baseline="0" dirty="0" err="1" smtClean="0"/>
              <a:t>Hollins</a:t>
            </a:r>
            <a:r>
              <a:rPr lang="en-US" baseline="0" dirty="0" smtClean="0"/>
              <a:t> Hills Historic District is nationally significant as the work of renowned Modern architect Charles M. Goodman. In Alexandria, </a:t>
            </a:r>
            <a:r>
              <a:rPr lang="en-US" sz="1300" dirty="0" err="1" smtClean="0"/>
              <a:t>Parkfairfax</a:t>
            </a:r>
            <a:r>
              <a:rPr lang="en-US" sz="1300" dirty="0" smtClean="0"/>
              <a:t> is an excellent representative example of rental garden apartment complexes constructed during World War </a:t>
            </a:r>
            <a:r>
              <a:rPr lang="en-US" sz="1300" dirty="0" smtClean="0"/>
              <a:t>II </a:t>
            </a:r>
            <a:r>
              <a:rPr lang="en-US" sz="1300" dirty="0" smtClean="0"/>
              <a:t>to house employees of the expanding federal government and military operations. It also was the home of two future American presidents, Richard M. Nixon and Gerald R. Ford. The </a:t>
            </a:r>
            <a:r>
              <a:rPr lang="en-US" sz="1300" dirty="0" err="1" smtClean="0"/>
              <a:t>Riverland</a:t>
            </a:r>
            <a:r>
              <a:rPr lang="en-US" sz="1300" dirty="0" smtClean="0"/>
              <a:t> Historic District was developed between 1900 and 1930 to provide housing during Roanoke’s industrial boom and it is a fine showcase of typical early twentieth century residential suburban planning and development. </a:t>
            </a:r>
          </a:p>
          <a:p>
            <a:endParaRPr lang="en-US" sz="1300" dirty="0" smtClean="0"/>
          </a:p>
          <a:p>
            <a:r>
              <a:rPr lang="en-US" sz="1300" dirty="0" smtClean="0"/>
              <a:t>These four historic districts barely scratch the surface of the immense complexity and variety of Virginia’s historic districts, which range from colonial-era plantations to nineteenth century courthouse villages to Civil War battlefields, and far beyond. For countless hours of research, links to the nominations for all of DHR’s listed properties are available at http://www.dhr.virginia.gov/registers/register_counties_cities.htm. </a:t>
            </a:r>
            <a:endParaRPr lang="en-US" dirty="0"/>
          </a:p>
        </p:txBody>
      </p:sp>
      <p:sp>
        <p:nvSpPr>
          <p:cNvPr id="4" name="Slide Number Placeholder 3"/>
          <p:cNvSpPr>
            <a:spLocks noGrp="1"/>
          </p:cNvSpPr>
          <p:nvPr>
            <p:ph type="sldNum" sz="quarter" idx="10"/>
          </p:nvPr>
        </p:nvSpPr>
        <p:spPr/>
        <p:txBody>
          <a:bodyPr/>
          <a:lstStyle/>
          <a:p>
            <a:fld id="{30E16ADE-CC65-4F49-867F-F5EB9921058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A2B3CC73-96D5-421B-A46D-CC6C4CA3DA9C}" type="slidenum">
              <a:rPr lang="en-US" smtClean="0"/>
              <a:pPr/>
              <a:t>23</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dirty="0" smtClean="0"/>
              <a:t>When</a:t>
            </a:r>
            <a:r>
              <a:rPr lang="en-US" baseline="0" dirty="0" smtClean="0"/>
              <a:t> preparing a National Register historic district nomination, a complete inventory of the contributing and non-contributing resources within the historic district is compiled. Other features, such as streets, piers, and open spaces, are included in the narrative description of the district. When examined collectively the resources within the historic district should demonstrate clear spatial, architectural, historic, and/or functional linkages, thus making the district a distinguishable entity. </a:t>
            </a: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A2B3CC73-96D5-421B-A46D-CC6C4CA3DA9C}" type="slidenum">
              <a:rPr lang="en-US" smtClean="0"/>
              <a:pPr/>
              <a:t>24</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defTabSz="966612">
              <a:defRPr/>
            </a:pPr>
            <a:r>
              <a:rPr lang="en-US" dirty="0" smtClean="0"/>
              <a:t>Resources that are contributing to a historic district are listed in the National Register and VLR the same way</a:t>
            </a:r>
            <a:r>
              <a:rPr lang="en-US" baseline="0" dirty="0" smtClean="0"/>
              <a:t> as an individually nominated property is listed. An individually listed property is not listed at a “higher level” than a contributing resource. Contributing resources in historic districts and individually listed properties have the same honorary designation and are eligible for the same programs, such as historic tax credits and easements. </a:t>
            </a: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8E7A29D7-EDEA-4D3C-B294-A9A427EBE9B6}" type="slidenum">
              <a:rPr lang="en-US" smtClean="0"/>
              <a:pPr/>
              <a:t>25</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smtClean="0"/>
              <a:t>Resources that are categorized</a:t>
            </a:r>
            <a:r>
              <a:rPr lang="en-US" baseline="0" dirty="0" smtClean="0"/>
              <a:t> as non-contributing to a historic district are not listed in the National Register or VLR. This does not necessarily mean that they are not eligible for the National Register in their own right, but only that they do not have the same historic associations to contribute to the historic district being nominated. A resource that is non-contributing to a historic district may still be individually eligible for listing in the National Register and VLR. One example is the Seaboard Air Line Railway Building in Norfolk, which was individually listed in the Registers in 2012-2013 but is a non-contributing resource to the West Freemason Historic District because it postdates that district’s period of significance. </a:t>
            </a:r>
          </a:p>
          <a:p>
            <a:pPr eaLnBrk="1" hangingPunct="1"/>
            <a:endParaRPr lang="en-US" baseline="0" dirty="0" smtClean="0"/>
          </a:p>
          <a:p>
            <a:pPr eaLnBrk="1" hangingPunct="1"/>
            <a:r>
              <a:rPr lang="en-US" baseline="0" dirty="0" smtClean="0"/>
              <a:t>Resources that are non-contributing to historic districts and that are not individually listed in the National Register or VLR are not eligible for the tax credit and easement programs that DHR administers, nor to any of the other benefits accrued to Register-listed properties. </a:t>
            </a: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9D6BDAEE-6FD7-413D-A318-77DEA01BEFFF}" type="slidenum">
              <a:rPr lang="en-US" smtClean="0"/>
              <a:pPr/>
              <a:t>26</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dirty="0" smtClean="0"/>
              <a:t>Historic</a:t>
            </a:r>
            <a:r>
              <a:rPr lang="en-US" baseline="0" dirty="0" smtClean="0"/>
              <a:t> district boundaries are drawn to encompass, but not to exceed, the full extent of the significant resources and land area making up the district. “Buffer zones” are not permitted, nor is acreage that does not contribute directly to the district’s significance. Peripheral areas that lack integrity also are excluded from historic district boundaries. However, “donut holes” within the district are not allowed. A resource that lacks integrity that is located in the center of a historic district will not be excluded from the district by drawing a boundary around it; instead, it will be categorized as a non-contributing resource. </a:t>
            </a:r>
          </a:p>
          <a:p>
            <a:pPr eaLnBrk="1" hangingPunct="1"/>
            <a:endParaRPr lang="en-US" baseline="0" dirty="0" smtClean="0"/>
          </a:p>
          <a:p>
            <a:pPr defTabSz="966612">
              <a:defRPr/>
            </a:pPr>
            <a:r>
              <a:rPr lang="en-US" baseline="0" dirty="0" smtClean="0"/>
              <a:t>National Register and VLR regulations do not include an “opt-in” or “opt-out” provision that would allow individual property owners to choose whether they want their property included in a historic district boundary. For more information on property owners’ participation in historic district designations, please refer to the following documents, all of which are on DHR’s website: </a:t>
            </a:r>
            <a:r>
              <a:rPr lang="en-US" sz="1300" b="1" dirty="0" smtClean="0"/>
              <a:t>Notification and Public Participation Processes for National Register Nominations</a:t>
            </a:r>
            <a:r>
              <a:rPr lang="en-US" sz="1300" i="1" dirty="0" smtClean="0"/>
              <a:t>; </a:t>
            </a:r>
            <a:r>
              <a:rPr lang="en-US" sz="1300" b="1" dirty="0" smtClean="0"/>
              <a:t>Key Points about the National and State Register Process for Property Owners</a:t>
            </a:r>
            <a:r>
              <a:rPr lang="en-US" sz="1300" dirty="0" smtClean="0"/>
              <a:t>; and </a:t>
            </a:r>
            <a:r>
              <a:rPr lang="en-US" sz="1300" b="1" dirty="0" smtClean="0"/>
              <a:t>Property Owners’ Frequently Asked Questions about the National Register of Historic Places and the Virginia Landmarks Register</a:t>
            </a:r>
            <a:r>
              <a:rPr lang="en-US" sz="1300" dirty="0" smtClean="0"/>
              <a:t>. </a:t>
            </a: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historic properties in Virginia, DHR administers the VLR on behalf</a:t>
            </a:r>
            <a:r>
              <a:rPr lang="en-US" baseline="0" dirty="0" smtClean="0"/>
              <a:t> of the Commonwealth and the National Register on behalf of the National Park Service. DHR staff serve as the first point of contact for property owners, scholars, historic organizations, local governments, and volunteers who seek Register listing for a historic district. DHR has four regional offices across Virginia to facilitate our ability to offer technical assistance. The Capital Region Preservation Office is located in Richmond, the </a:t>
            </a:r>
            <a:r>
              <a:rPr lang="en-US" baseline="0" dirty="0" smtClean="0"/>
              <a:t>Northern </a:t>
            </a:r>
            <a:r>
              <a:rPr lang="en-US" baseline="0" dirty="0" smtClean="0"/>
              <a:t>Region office in Stephens City, the Tidewater Region office in Newport News, and the Western Region office in Salem. </a:t>
            </a:r>
          </a:p>
          <a:p>
            <a:endParaRPr lang="en-US" baseline="0" dirty="0" smtClean="0"/>
          </a:p>
          <a:p>
            <a:r>
              <a:rPr lang="en-US" baseline="0" dirty="0" smtClean="0"/>
              <a:t>DHR’s regional staff and Register program staff conduct the tasks necessary to complete the nomination process. We provide guidance to nomination authors during the research, survey, and preparation phases of their project, then review and process all nominations that we receive. We complete notification of proposed nominations to property owners within the proposed district and to owners of property adjacent to the district. For historic district nominations, DHR staff host and conduct public hearings to seek public input about the nomination and answer questions from property owners. DHR forwards nominations to the Board of Historic Resources, which lists properties in the Virginia Landmarks Register, and to the State Review Board, which recommends forwarding nominations to the National Park Service for inclusion in the National Register. DHR also is the primary point of contact for property owners within the historic district who wish to comment on the nomination, including opposing the nomination. If more than half of </a:t>
            </a:r>
            <a:r>
              <a:rPr lang="en-US" baseline="0" dirty="0" smtClean="0"/>
              <a:t>private property owners </a:t>
            </a:r>
            <a:r>
              <a:rPr lang="en-US" baseline="0" dirty="0" smtClean="0"/>
              <a:t>within the nominated district object to </a:t>
            </a:r>
            <a:r>
              <a:rPr lang="en-US" baseline="0" dirty="0" smtClean="0"/>
              <a:t>listing prior to the Boards’ joint meeting, </a:t>
            </a:r>
            <a:r>
              <a:rPr lang="en-US" baseline="0" dirty="0" smtClean="0"/>
              <a:t>the nomination will not proceed to the Board of Historic Resources and State Review Board.  </a:t>
            </a:r>
            <a:endParaRPr lang="en-US" dirty="0"/>
          </a:p>
        </p:txBody>
      </p:sp>
      <p:sp>
        <p:nvSpPr>
          <p:cNvPr id="4" name="Slide Number Placeholder 3"/>
          <p:cNvSpPr>
            <a:spLocks noGrp="1"/>
          </p:cNvSpPr>
          <p:nvPr>
            <p:ph type="sldNum" sz="quarter" idx="10"/>
          </p:nvPr>
        </p:nvSpPr>
        <p:spPr/>
        <p:txBody>
          <a:bodyPr/>
          <a:lstStyle/>
          <a:p>
            <a:fld id="{30E16ADE-CC65-4F49-867F-F5EB99210589}"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The primary purpose</a:t>
            </a:r>
            <a:r>
              <a:rPr lang="en-US" baseline="0" dirty="0" smtClean="0"/>
              <a:t> of listing a historic district in the VLR and National Register is to honor the district’s historic significance. Since the Registers were created in 1966, state and federal government officials have created two programs that offer property owners incentives to preserve their historic property. Federal and state rehabilitation tax credits are available to property owners who seek to offset some of the costs associated with rehabilitating their property. Both programs are administered by DHR. Additional information is at http://www.dhr.virginia.gov/tax_credits/tax_credit.htm. </a:t>
            </a:r>
            <a:r>
              <a:rPr lang="en-US" dirty="0" smtClean="0"/>
              <a:t>Through DHR’s easement program, a private owner has the opportunity to guarantee the perpetual protection of an important historic resource without giving up ownership, use, or enjoyment of the property. While the landmark remains in private hands and on the tax rolls, its existence and sympathetic treatment are secured for the benefit of future generations. Additional information about</a:t>
            </a:r>
            <a:r>
              <a:rPr lang="en-US" baseline="0" dirty="0" smtClean="0"/>
              <a:t> easements is at http://www.dhr.virginia.gov/easement/easement.htm.</a:t>
            </a:r>
          </a:p>
          <a:p>
            <a:r>
              <a:rPr lang="en-US" baseline="0" dirty="0" smtClean="0"/>
              <a:t>Virginia is an internationally known destination for tourists who are interested in American history. Some of our most famous historic sites are Jamestown and Colonial Williamsburg, but communities across the Commonwealth have capitalized on their unique heritage to engage with visitors and encourage economic development. Heritage tourism programs can run </a:t>
            </a:r>
            <a:r>
              <a:rPr lang="en-US" baseline="0" dirty="0" smtClean="0"/>
              <a:t>the </a:t>
            </a:r>
            <a:r>
              <a:rPr lang="en-US" baseline="0" dirty="0" smtClean="0"/>
              <a:t>gamut from something as simple as a walking tour of a downtown business district to partnerships among business owners, Chamber of Commerce chapters, and local government to attract new growth by redeveloping historic areas. The Main Street program ranks among the most successful preservation-based, economic development programs. More information is available at http://www.dhcd.virginia.gov/index.php/community-partnerships-dhcd/downtown-revitalization/virginia-main-street.html.</a:t>
            </a:r>
          </a:p>
          <a:p>
            <a:r>
              <a:rPr lang="en-US" baseline="0" dirty="0" smtClean="0"/>
              <a:t>Finally, local government leaders can choose to include historic preservation in their planning, economic development, and community building programs by establishing historic tax abatements and local preservation districts to encourage reuse of historic buildings and by incorporating historic preservation into comprehensive planning and zoning decisions. </a:t>
            </a:r>
            <a:endParaRPr lang="en-US" dirty="0"/>
          </a:p>
        </p:txBody>
      </p:sp>
      <p:sp>
        <p:nvSpPr>
          <p:cNvPr id="4" name="Slide Number Placeholder 3"/>
          <p:cNvSpPr>
            <a:spLocks noGrp="1"/>
          </p:cNvSpPr>
          <p:nvPr>
            <p:ph type="sldNum" sz="quarter" idx="10"/>
          </p:nvPr>
        </p:nvSpPr>
        <p:spPr/>
        <p:txBody>
          <a:bodyPr/>
          <a:lstStyle/>
          <a:p>
            <a:fld id="{30E16ADE-CC65-4F49-867F-F5EB99210589}"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Subsequent to the</a:t>
            </a:r>
            <a:r>
              <a:rPr lang="en-US" baseline="0" dirty="0" smtClean="0"/>
              <a:t> 1992 study by the General Assembly, other analyses have been conducted to ascertain if historic district designation </a:t>
            </a:r>
            <a:r>
              <a:rPr lang="en-US" i="1" baseline="0" dirty="0" smtClean="0"/>
              <a:t>in and of itself</a:t>
            </a:r>
            <a:r>
              <a:rPr lang="en-US" i="0" baseline="0" dirty="0" smtClean="0"/>
              <a:t>  </a:t>
            </a:r>
            <a:r>
              <a:rPr lang="en-US" baseline="0" dirty="0" smtClean="0"/>
              <a:t>affects property values. Studies to date have included that there is not a causal relationship, meaning that district designation will not inevitably lead either to an increase or a decrease in property values. District designation is but one of many factors that may be used in establishing local property values. For example, see a 1994 article in CRM at http://www.placeeconomics.com/pub/placeeconomicspub1994.pdf and a 2002 follow-up article, http://www.placeeconomics.com/pub/placeeconomicspub2002.pdf. Note that National Register/VLR districts and local districts are compared for their potential impact on property values; please remember that local district designation is a completely different process from National Register/VLR district designation.  </a:t>
            </a:r>
          </a:p>
          <a:p>
            <a:endParaRPr lang="en-US" baseline="0" dirty="0" smtClean="0"/>
          </a:p>
          <a:p>
            <a:r>
              <a:rPr lang="en-US" baseline="0" dirty="0" smtClean="0"/>
              <a:t>Although historic district designation alone may not affect property values, there are programs available to owners of historic properties that can have an economic impact. Foremost among these are the aforementioned state and federal rehabilitation tax credit programs. Since the creation of the state tax credit program in 1997, the two programs have combined to </a:t>
            </a:r>
            <a:r>
              <a:rPr lang="en-US" dirty="0" smtClean="0"/>
              <a:t>contribute an estimated $3.9 billion to Virginia’s </a:t>
            </a:r>
            <a:r>
              <a:rPr lang="en-US" dirty="0" smtClean="0"/>
              <a:t>economy. </a:t>
            </a:r>
            <a:r>
              <a:rPr lang="en-US" dirty="0" smtClean="0"/>
              <a:t>Those rehabilitation expenses and their domino effect have also created more than 31,000 full and part-time jobs during a 17-year period and generated an estimated $133 million in state and local tax revenues. The full report is available</a:t>
            </a:r>
            <a:r>
              <a:rPr lang="en-US" baseline="0" dirty="0" smtClean="0"/>
              <a:t> for download at http://www.dhr.virginia.gov/pdf_files/VCU_Historic%20Tax%20Credit%20Report_FINAL_21-1-2014.pdf .</a:t>
            </a:r>
            <a:endParaRPr lang="en-US" dirty="0"/>
          </a:p>
        </p:txBody>
      </p:sp>
      <p:sp>
        <p:nvSpPr>
          <p:cNvPr id="4" name="Slide Number Placeholder 3"/>
          <p:cNvSpPr>
            <a:spLocks noGrp="1"/>
          </p:cNvSpPr>
          <p:nvPr>
            <p:ph type="sldNum" sz="quarter" idx="10"/>
          </p:nvPr>
        </p:nvSpPr>
        <p:spPr/>
        <p:txBody>
          <a:bodyPr/>
          <a:lstStyle/>
          <a:p>
            <a:fld id="{30E16ADE-CC65-4F49-867F-F5EB9921058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a:t>
            </a:r>
            <a:r>
              <a:rPr lang="en-US" baseline="0" dirty="0" smtClean="0"/>
              <a:t> National Park Service defines a historic district as having “a significant concentration, linkage, or continuity of sites, buildings, structures, or objects united historically or aesthetically by plan or physical development.” A historic district can be important for one or more reasons, such as its architectural design, history, inhabitants, and archaeology. Typically, a district contains a number of resources that are relatively equal in importance (such as a downtown business center, a neighborhood or a shipyard) or it has large acreage with a variety of resources (such as a park, battlefield, large farm, mine, or military installation). A district also may contain resources that, although linked by association or function, were separated geographically (such as a 19</a:t>
            </a:r>
            <a:r>
              <a:rPr lang="en-US" baseline="30000" dirty="0" smtClean="0"/>
              <a:t>th</a:t>
            </a:r>
            <a:r>
              <a:rPr lang="en-US" baseline="0" dirty="0" smtClean="0"/>
              <a:t> century canal system made up of locks, dams, turning basins, towpaths, and other features). </a:t>
            </a:r>
          </a:p>
          <a:p>
            <a:endParaRPr lang="en-US" baseline="0" dirty="0" smtClean="0"/>
          </a:p>
          <a:p>
            <a:r>
              <a:rPr lang="en-US" dirty="0" smtClean="0"/>
              <a:t>The National Park Service further adds that “a district derives its importance from being a unified entity, even though it is often composed of a wide variety of resources. The identity of a district results from the interrelationship of its resources, which can convey a visual sense of the overall historic environment or be an arrangement of historically or functionally related properties. For example, a district can reflect one principal activity, such as a mill or a ranch, or it can encompass several interrelated activities, such as an area that includes industrial, residential, or commercial buildings, sites, structures, or objects. A district can also be a grouping of archeological sites related primarily by their common components; these types of districts often will not visually represent a specific historic environment.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0E16ADE-CC65-4F49-867F-F5EB9921058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mentioned earlier, whether to designate a local historic district is a decision made by the local government. DHR does not play a role in local historic district designations. Some local governments may explore local</a:t>
            </a:r>
            <a:r>
              <a:rPr lang="en-US" baseline="0" dirty="0" smtClean="0"/>
              <a:t> designation if a historic district within their jurisdiction is listed in the National Register and/or VLR, but they are not required to do so. Local district designation remains comparatively rare in Virginia. There are almost 500 historic districts listed in the VLR and National Register, while there are only about 70 to 80 districts that have been designated by a local government. </a:t>
            </a:r>
          </a:p>
          <a:p>
            <a:endParaRPr lang="en-US" baseline="0" dirty="0" smtClean="0"/>
          </a:p>
          <a:p>
            <a:r>
              <a:rPr lang="en-US" baseline="0" dirty="0" smtClean="0"/>
              <a:t>Because a local district designation serves an entirely different purpose from a National Register/VLR district, there is no requirement that boundaries of a local historic district match those of a National Register/VLR-listed district. The criteria for designating the local historic district does not even have to be based on the VLR or National Register criteria. A property owner may be in favor of a National Register/VLR historic district, but they are not then obligated to support a local district designation as well. Similarly, a property owner within a locally designated historic district may not be in favor of a National Register/VLR designation. </a:t>
            </a:r>
            <a:endParaRPr lang="en-US" dirty="0"/>
          </a:p>
        </p:txBody>
      </p:sp>
      <p:sp>
        <p:nvSpPr>
          <p:cNvPr id="4" name="Slide Number Placeholder 3"/>
          <p:cNvSpPr>
            <a:spLocks noGrp="1"/>
          </p:cNvSpPr>
          <p:nvPr>
            <p:ph type="sldNum" sz="quarter" idx="10"/>
          </p:nvPr>
        </p:nvSpPr>
        <p:spPr/>
        <p:txBody>
          <a:bodyPr/>
          <a:lstStyle/>
          <a:p>
            <a:fld id="{30E16ADE-CC65-4F49-867F-F5EB99210589}"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E16ADE-CC65-4F49-867F-F5EB99210589}" type="slidenum">
              <a:rPr lang="en-US" smtClean="0"/>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Each type of historic district is authorized under different federal and/or state laws and each serves a different purpose. Local governments are responsible for designating local historic districts. </a:t>
            </a:r>
            <a:r>
              <a:rPr lang="en-US" baseline="0" dirty="0" smtClean="0"/>
              <a:t>DHR also manages the VLR. The </a:t>
            </a:r>
            <a:r>
              <a:rPr lang="en-US" baseline="0" dirty="0" smtClean="0"/>
              <a:t>National Park Service (NPS) manages the National Historic Landmarks and National Register of Historic Places </a:t>
            </a:r>
            <a:r>
              <a:rPr lang="en-US" baseline="0" dirty="0" smtClean="0"/>
              <a:t>programs; in </a:t>
            </a:r>
            <a:r>
              <a:rPr lang="en-US" baseline="0" dirty="0" smtClean="0"/>
              <a:t>Virginia, DHR is authorized to administer the National Register on behalf of NPS. </a:t>
            </a:r>
            <a:r>
              <a:rPr lang="en-US" baseline="0" dirty="0" smtClean="0"/>
              <a:t>Each </a:t>
            </a:r>
            <a:r>
              <a:rPr lang="en-US" baseline="0" dirty="0" smtClean="0"/>
              <a:t>type of district is intended to provide a way to encourage preservation of significant historic resources, but their legal basis and regulatory authority are not identical.  </a:t>
            </a:r>
            <a:endParaRPr lang="en-US" dirty="0"/>
          </a:p>
        </p:txBody>
      </p:sp>
      <p:sp>
        <p:nvSpPr>
          <p:cNvPr id="4" name="Slide Number Placeholder 3"/>
          <p:cNvSpPr>
            <a:spLocks noGrp="1"/>
          </p:cNvSpPr>
          <p:nvPr>
            <p:ph type="sldNum" sz="quarter" idx="10"/>
          </p:nvPr>
        </p:nvSpPr>
        <p:spPr/>
        <p:txBody>
          <a:bodyPr/>
          <a:lstStyle/>
          <a:p>
            <a:fld id="{30E16ADE-CC65-4F49-867F-F5EB9921058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current authorization for Virginia’s local historic districts is in the Code of Virginia, which can be found online at </a:t>
            </a:r>
            <a:r>
              <a:rPr lang="en-US" sz="1200" b="0" dirty="0" smtClean="0">
                <a:latin typeface="Garamond" pitchFamily="18" charset="0"/>
                <a:hlinkClick r:id="rId3"/>
              </a:rPr>
              <a:t>http://leg1.state.va.us/000/src.htm</a:t>
            </a:r>
            <a:r>
              <a:rPr lang="en-US" sz="1200" b="0" dirty="0" smtClean="0">
                <a:latin typeface="Garamond" pitchFamily="18" charset="0"/>
              </a:rPr>
              <a:t>. </a:t>
            </a:r>
            <a:r>
              <a:rPr lang="en-US" baseline="0" dirty="0" smtClean="0"/>
              <a:t>In 1966, the Virginia General Assembly authorized the Virginia Landmarks Register (VLR), and its procedures are in the Code of Virginia. The </a:t>
            </a:r>
            <a:r>
              <a:rPr lang="en-US" baseline="0" dirty="0" smtClean="0"/>
              <a:t>National Historic Landmarks program was authorized by the Historic Sites Acts of 1935. </a:t>
            </a:r>
            <a:r>
              <a:rPr lang="en-US" baseline="0" dirty="0" smtClean="0"/>
              <a:t>Regulations </a:t>
            </a:r>
            <a:r>
              <a:rPr lang="en-US" baseline="0" dirty="0" smtClean="0"/>
              <a:t>for the National Historic Landmarks program are found in the Code of Federal Regulations in Title 36, Part 65.5. In 1966, the National Historic Preservation Act created the National Register of Historic Places. Regulations for the National Register program are found in the Code of Federal Regulations in Title 36, Part </a:t>
            </a:r>
            <a:r>
              <a:rPr lang="en-US" baseline="0" dirty="0" smtClean="0"/>
              <a:t>60.</a:t>
            </a:r>
            <a:endParaRPr lang="en-US" dirty="0"/>
          </a:p>
        </p:txBody>
      </p:sp>
      <p:sp>
        <p:nvSpPr>
          <p:cNvPr id="4" name="Slide Number Placeholder 3"/>
          <p:cNvSpPr>
            <a:spLocks noGrp="1"/>
          </p:cNvSpPr>
          <p:nvPr>
            <p:ph type="sldNum" sz="quarter" idx="10"/>
          </p:nvPr>
        </p:nvSpPr>
        <p:spPr/>
        <p:txBody>
          <a:bodyPr/>
          <a:lstStyle/>
          <a:p>
            <a:fld id="{30E16ADE-CC65-4F49-867F-F5EB9921058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Local districts, </a:t>
            </a:r>
            <a:r>
              <a:rPr lang="en-US" baseline="0" dirty="0" smtClean="0"/>
              <a:t>VLR districts, </a:t>
            </a:r>
            <a:r>
              <a:rPr lang="en-US" dirty="0" smtClean="0"/>
              <a:t>National </a:t>
            </a:r>
            <a:r>
              <a:rPr lang="en-US" dirty="0" smtClean="0"/>
              <a:t>Historic Landmark districts, </a:t>
            </a:r>
            <a:r>
              <a:rPr lang="en-US" dirty="0" smtClean="0"/>
              <a:t>and National </a:t>
            </a:r>
            <a:r>
              <a:rPr lang="en-US" dirty="0" smtClean="0"/>
              <a:t>Register</a:t>
            </a:r>
            <a:r>
              <a:rPr lang="en-US" baseline="0" dirty="0" smtClean="0"/>
              <a:t> </a:t>
            </a:r>
            <a:r>
              <a:rPr lang="en-US" baseline="0" dirty="0" smtClean="0"/>
              <a:t>districts are </a:t>
            </a:r>
            <a:r>
              <a:rPr lang="en-US" baseline="0" dirty="0" smtClean="0"/>
              <a:t>not all the same! If you have questions about the </a:t>
            </a:r>
            <a:r>
              <a:rPr lang="en-US" baseline="0" dirty="0" smtClean="0"/>
              <a:t>purposes </a:t>
            </a:r>
            <a:r>
              <a:rPr lang="en-US" baseline="0" dirty="0" smtClean="0"/>
              <a:t>of the different types of districts, please contact DHR’s regional staff or Register Program staff. </a:t>
            </a:r>
            <a:r>
              <a:rPr lang="en-US" baseline="0" dirty="0" smtClean="0"/>
              <a:t>The following  review </a:t>
            </a:r>
            <a:r>
              <a:rPr lang="en-US" baseline="0" dirty="0" smtClean="0"/>
              <a:t>of the different regulations and administrative codes that have been established for each type of district also will provide ample illustration of their differing purposes. </a:t>
            </a:r>
            <a:endParaRPr lang="en-US" dirty="0"/>
          </a:p>
        </p:txBody>
      </p:sp>
      <p:sp>
        <p:nvSpPr>
          <p:cNvPr id="4" name="Slide Number Placeholder 3"/>
          <p:cNvSpPr>
            <a:spLocks noGrp="1"/>
          </p:cNvSpPr>
          <p:nvPr>
            <p:ph type="sldNum" sz="quarter" idx="10"/>
          </p:nvPr>
        </p:nvSpPr>
        <p:spPr/>
        <p:txBody>
          <a:bodyPr/>
          <a:lstStyle/>
          <a:p>
            <a:fld id="{30E16ADE-CC65-4F49-867F-F5EB9921058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first historic district established in the United States</a:t>
            </a:r>
            <a:r>
              <a:rPr lang="en-US" baseline="0" dirty="0" smtClean="0"/>
              <a:t> was in Charleston, South Carolina, in 1931. This was a “locally designated district,” authorized by the Charleston city government to protect the city’s iconic architecture through a local board of architectural review. New Orleans followed suit in 1937 with designation of the French Quarter historic district. In Virginia, the first locally designated district occurred in 1946 with the Old and Historic Alexandria district. In 1957, the City of Richmond designated the St. John’s Church Old and Historic District. </a:t>
            </a:r>
          </a:p>
          <a:p>
            <a:endParaRPr lang="en-US" baseline="0" dirty="0" smtClean="0"/>
          </a:p>
          <a:p>
            <a:r>
              <a:rPr lang="en-US" dirty="0" smtClean="0"/>
              <a:t>Designation of National Historic Landmarks</a:t>
            </a:r>
            <a:r>
              <a:rPr lang="en-US" baseline="0" dirty="0" smtClean="0"/>
              <a:t> (NHLs) first were authorized by Congress in 1935 and began to be administered by the National Park Service in 1960 when it became a more formal program.  </a:t>
            </a:r>
            <a:r>
              <a:rPr lang="en-US" dirty="0" smtClean="0"/>
              <a:t>NHLs are nationally significant historic places designated by the U. S. Secretary of the Interior because they possess exceptional value or quality in illustrating or interpreting the heritage of the United States. On</a:t>
            </a:r>
            <a:r>
              <a:rPr lang="en-US" baseline="0" dirty="0" smtClean="0"/>
              <a:t> October 9, 1960, Virginia’s Williamsburg Historic District was among the first 92 NHLs designated nationwide under the formalized program. NHL designation is honorary.</a:t>
            </a:r>
            <a:endParaRPr lang="en-US" dirty="0" smtClean="0"/>
          </a:p>
          <a:p>
            <a:endParaRPr lang="en-US" baseline="0" dirty="0" smtClean="0"/>
          </a:p>
          <a:p>
            <a:r>
              <a:rPr lang="en-US" baseline="0" dirty="0" smtClean="0"/>
              <a:t>In 1966, the National Historic Preservation Act created the National Register of Historic Places. The same year, the Virginia General Assembly created the Virginia Landmarks Register (VLR). Both of these authorized the designation of historic districts that were strictly honorary in nature. </a:t>
            </a:r>
          </a:p>
          <a:p>
            <a:endParaRPr lang="en-US" baseline="0" dirty="0" smtClean="0"/>
          </a:p>
          <a:p>
            <a:r>
              <a:rPr lang="en-US" baseline="0" dirty="0" smtClean="0"/>
              <a:t>Thus, locally designated historic districts are the only historic districts in Virginia that can include a regulatory aspect, such as architectural review. NHL, National Register and VLR designations do not restrict or regulate private property owners and development within historic districts. </a:t>
            </a:r>
          </a:p>
        </p:txBody>
      </p:sp>
      <p:sp>
        <p:nvSpPr>
          <p:cNvPr id="4" name="Slide Number Placeholder 3"/>
          <p:cNvSpPr>
            <a:spLocks noGrp="1"/>
          </p:cNvSpPr>
          <p:nvPr>
            <p:ph type="sldNum" sz="quarter" idx="10"/>
          </p:nvPr>
        </p:nvSpPr>
        <p:spPr/>
        <p:txBody>
          <a:bodyPr/>
          <a:lstStyle/>
          <a:p>
            <a:fld id="{30E16ADE-CC65-4F49-867F-F5EB9921058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Virginia General Assembly has authorized local governments to designate local historic districts, as specified in the Code of </a:t>
            </a:r>
            <a:r>
              <a:rPr lang="en-US" sz="1200" b="0" baseline="0" dirty="0" smtClean="0">
                <a:solidFill>
                  <a:schemeClr val="tx1"/>
                </a:solidFill>
                <a:latin typeface="Arial" pitchFamily="34" charset="0"/>
                <a:cs typeface="Arial" pitchFamily="34" charset="0"/>
              </a:rPr>
              <a:t>Virginia </a:t>
            </a:r>
            <a:r>
              <a:rPr lang="en-US" sz="1200" b="0" dirty="0" smtClean="0">
                <a:solidFill>
                  <a:schemeClr val="tx1"/>
                </a:solidFill>
                <a:latin typeface="Arial" pitchFamily="34" charset="0"/>
                <a:cs typeface="Arial" pitchFamily="34" charset="0"/>
              </a:rPr>
              <a:t>§15.2-2306. The state legislation is “enabling legislation,” meaning that it enables a local government to take this action if local governments choose to do so by adopting a historic district ordinance. Local governments are </a:t>
            </a:r>
            <a:r>
              <a:rPr lang="en-US" sz="1200" b="0" i="1" dirty="0" smtClean="0">
                <a:solidFill>
                  <a:schemeClr val="tx1"/>
                </a:solidFill>
                <a:latin typeface="Arial" pitchFamily="34" charset="0"/>
                <a:cs typeface="Arial" pitchFamily="34" charset="0"/>
              </a:rPr>
              <a:t>not</a:t>
            </a:r>
            <a:r>
              <a:rPr lang="en-US" sz="1200" b="0" dirty="0" smtClean="0">
                <a:solidFill>
                  <a:schemeClr val="tx1"/>
                </a:solidFill>
                <a:latin typeface="Arial" pitchFamily="34" charset="0"/>
                <a:cs typeface="Arial" pitchFamily="34" charset="0"/>
              </a:rPr>
              <a:t> required to designate local historic districts for any reason. Designation of a NHL, National Register or VLR historic district will not mandate that a local government also designate a local historic district. </a:t>
            </a:r>
          </a:p>
          <a:p>
            <a:endParaRPr lang="en-US" sz="1200" b="0" dirty="0" smtClean="0">
              <a:solidFill>
                <a:schemeClr val="tx1"/>
              </a:solidFill>
              <a:latin typeface="Arial" pitchFamily="34" charset="0"/>
              <a:cs typeface="Arial" pitchFamily="34" charset="0"/>
            </a:endParaRPr>
          </a:p>
          <a:p>
            <a:r>
              <a:rPr lang="en-US" sz="1200" b="0" dirty="0" smtClean="0">
                <a:solidFill>
                  <a:schemeClr val="tx1"/>
                </a:solidFill>
                <a:latin typeface="Arial" pitchFamily="34" charset="0"/>
                <a:cs typeface="Arial" pitchFamily="34" charset="0"/>
              </a:rPr>
              <a:t>If local governments choose to adopt a historic district ordinance, the ordinance should be tailored to their community’s unique history, resources, and character. A “one-size-fits-all” approach is not suitable. Although local governments can look to other localities’ preservation ordinances for inspiration, they should not adopt one wholesale and only “search and replace” in the ordinance to include their locality’s name. DHR staff are available to advise local governments on researching and determining if a local historic district ordinance is appropriate for their community.</a:t>
            </a:r>
            <a:endParaRPr lang="en-US" sz="1200" b="0" dirty="0">
              <a:solidFill>
                <a:schemeClr val="tx1"/>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0E16ADE-CC65-4F49-867F-F5EB9921058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Local historic districts are designated by the local government to suit their community’s unique needs</a:t>
            </a:r>
            <a:r>
              <a:rPr lang="en-US" baseline="0" dirty="0" smtClean="0"/>
              <a:t> and goals. Although a local district designation can advance a number of goals as listed above, officials and community residents alike must understand that by their nature, local districts often restrict certain aspects of private property owners’ options when it comes to making alterations, additions, demolitions, or other changes to their historic property. This is accomplished through planning, zoning, permitting, and architectural review processes designed to protect the historic character of a property. </a:t>
            </a:r>
          </a:p>
          <a:p>
            <a:endParaRPr lang="en-US" baseline="0" dirty="0" smtClean="0"/>
          </a:p>
          <a:p>
            <a:r>
              <a:rPr lang="en-US" baseline="0" dirty="0" smtClean="0"/>
              <a:t>DHR does </a:t>
            </a:r>
            <a:r>
              <a:rPr lang="en-US" i="1" baseline="0" dirty="0" smtClean="0"/>
              <a:t>not</a:t>
            </a:r>
            <a:r>
              <a:rPr lang="en-US" i="0" baseline="0" dirty="0" smtClean="0"/>
              <a:t> participate in any way in local government designation programs. Although available to offer technical assistance, DHR does not play a role in formulating local historic district ordinances or design guidelines, nor is DHR involved in the operations of local architectural review boards. Under the National Historic Preservation Act, through the Certified Local Government (CLG) program, DHR can recognize </a:t>
            </a:r>
            <a:r>
              <a:rPr lang="en-US" dirty="0" smtClean="0"/>
              <a:t>local governments that have put key elements of a sound local preservation program in place in their communities. For</a:t>
            </a:r>
            <a:r>
              <a:rPr lang="en-US" baseline="0" dirty="0" smtClean="0"/>
              <a:t> more information about the CLG program, please see http://www.dhr.virginia.gov/clg/clg.htm.  </a:t>
            </a:r>
            <a:endParaRPr lang="en-US" dirty="0"/>
          </a:p>
        </p:txBody>
      </p:sp>
      <p:sp>
        <p:nvSpPr>
          <p:cNvPr id="4" name="Slide Number Placeholder 3"/>
          <p:cNvSpPr>
            <a:spLocks noGrp="1"/>
          </p:cNvSpPr>
          <p:nvPr>
            <p:ph type="sldNum" sz="quarter" idx="10"/>
          </p:nvPr>
        </p:nvSpPr>
        <p:spPr/>
        <p:txBody>
          <a:bodyPr/>
          <a:lstStyle/>
          <a:p>
            <a:fld id="{30E16ADE-CC65-4F49-867F-F5EB9921058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DB9DC1F-5BD5-4223-B204-2CFCD9581AD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45DBA49-D79F-4088-B8AD-66391036126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389F14F-DE6A-4F3E-8CB4-6E4A0A9B4B5A}"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D41FE4C8-3547-4745-BB9C-6EB2009DB03A}"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2EE378FC-1972-40B3-A9C9-05B72017FCD2}"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4994" name="Group 2"/>
          <p:cNvGrpSpPr>
            <a:grpSpLocks/>
          </p:cNvGrpSpPr>
          <p:nvPr/>
        </p:nvGrpSpPr>
        <p:grpSpPr bwMode="auto">
          <a:xfrm>
            <a:off x="0" y="0"/>
            <a:ext cx="9144000" cy="6858000"/>
            <a:chOff x="0" y="0"/>
            <a:chExt cx="5760" cy="4320"/>
          </a:xfrm>
        </p:grpSpPr>
        <p:sp>
          <p:nvSpPr>
            <p:cNvPr id="8499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n-US" sz="2400">
                <a:latin typeface="Times New Roman" pitchFamily="18" charset="0"/>
              </a:endParaRPr>
            </a:p>
          </p:txBody>
        </p:sp>
        <p:sp>
          <p:nvSpPr>
            <p:cNvPr id="8499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endParaRPr lang="en-US" sz="2400">
                <a:latin typeface="Times New Roman" pitchFamily="18" charset="0"/>
              </a:endParaRPr>
            </a:p>
          </p:txBody>
        </p:sp>
        <p:grpSp>
          <p:nvGrpSpPr>
            <p:cNvPr id="84997" name="Group 5"/>
            <p:cNvGrpSpPr>
              <a:grpSpLocks/>
            </p:cNvGrpSpPr>
            <p:nvPr/>
          </p:nvGrpSpPr>
          <p:grpSpPr bwMode="auto">
            <a:xfrm>
              <a:off x="0" y="672"/>
              <a:ext cx="1806" cy="1989"/>
              <a:chOff x="0" y="672"/>
              <a:chExt cx="1806" cy="1989"/>
            </a:xfrm>
          </p:grpSpPr>
          <p:sp>
            <p:nvSpPr>
              <p:cNvPr id="8499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endParaRPr lang="en-US" sz="2400">
                  <a:latin typeface="Times New Roman" pitchFamily="18" charset="0"/>
                </a:endParaRPr>
              </a:p>
            </p:txBody>
          </p:sp>
          <p:sp>
            <p:nvSpPr>
              <p:cNvPr id="8499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endParaRPr lang="en-US" sz="2400">
                  <a:latin typeface="Times New Roman" pitchFamily="18" charset="0"/>
                </a:endParaRPr>
              </a:p>
            </p:txBody>
          </p:sp>
          <p:sp>
            <p:nvSpPr>
              <p:cNvPr id="8500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endParaRPr lang="en-US" sz="2400">
                  <a:latin typeface="Times New Roman" pitchFamily="18" charset="0"/>
                </a:endParaRPr>
              </a:p>
            </p:txBody>
          </p:sp>
          <p:sp>
            <p:nvSpPr>
              <p:cNvPr id="8500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endParaRPr lang="en-US" sz="2400">
                  <a:latin typeface="Times New Roman" pitchFamily="18" charset="0"/>
                </a:endParaRPr>
              </a:p>
            </p:txBody>
          </p:sp>
          <p:sp>
            <p:nvSpPr>
              <p:cNvPr id="8500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endParaRPr lang="en-US" sz="2400">
                  <a:latin typeface="Times New Roman" pitchFamily="18" charset="0"/>
                </a:endParaRPr>
              </a:p>
            </p:txBody>
          </p:sp>
          <p:sp>
            <p:nvSpPr>
              <p:cNvPr id="8500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endParaRPr lang="en-US" sz="2400">
                  <a:latin typeface="Times New Roman" pitchFamily="18" charset="0"/>
                </a:endParaRPr>
              </a:p>
            </p:txBody>
          </p:sp>
          <p:sp>
            <p:nvSpPr>
              <p:cNvPr id="8500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endParaRPr lang="en-US" sz="2400">
                  <a:latin typeface="Times New Roman" pitchFamily="18" charset="0"/>
                </a:endParaRPr>
              </a:p>
            </p:txBody>
          </p:sp>
          <p:sp>
            <p:nvSpPr>
              <p:cNvPr id="8500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endParaRPr lang="en-US" sz="2400">
                  <a:latin typeface="Times New Roman" pitchFamily="18" charset="0"/>
                </a:endParaRPr>
              </a:p>
            </p:txBody>
          </p:sp>
          <p:sp>
            <p:nvSpPr>
              <p:cNvPr id="8500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endParaRPr lang="en-US" sz="2400">
                  <a:latin typeface="Times New Roman" pitchFamily="18" charset="0"/>
                </a:endParaRPr>
              </a:p>
            </p:txBody>
          </p:sp>
          <p:sp>
            <p:nvSpPr>
              <p:cNvPr id="8500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endParaRPr lang="en-US" sz="2400">
                  <a:latin typeface="Times New Roman" pitchFamily="18" charset="0"/>
                </a:endParaRPr>
              </a:p>
            </p:txBody>
          </p:sp>
        </p:grpSp>
      </p:grpSp>
      <p:sp>
        <p:nvSpPr>
          <p:cNvPr id="85008" name="Rectangle 16"/>
          <p:cNvSpPr>
            <a:spLocks noGrp="1" noChangeArrowheads="1"/>
          </p:cNvSpPr>
          <p:nvPr>
            <p:ph type="dt" sz="half" idx="2"/>
          </p:nvPr>
        </p:nvSpPr>
        <p:spPr>
          <a:xfrm>
            <a:off x="457200" y="6248400"/>
            <a:ext cx="2133600" cy="457200"/>
          </a:xfrm>
        </p:spPr>
        <p:txBody>
          <a:bodyPr/>
          <a:lstStyle>
            <a:lvl1pPr>
              <a:defRPr/>
            </a:lvl1pPr>
          </a:lstStyle>
          <a:p>
            <a:endParaRPr lang="en-US"/>
          </a:p>
        </p:txBody>
      </p:sp>
      <p:sp>
        <p:nvSpPr>
          <p:cNvPr id="85009" name="Rectangle 17"/>
          <p:cNvSpPr>
            <a:spLocks noGrp="1" noChangeArrowheads="1"/>
          </p:cNvSpPr>
          <p:nvPr>
            <p:ph type="ftr" sz="quarter" idx="3"/>
          </p:nvPr>
        </p:nvSpPr>
        <p:spPr/>
        <p:txBody>
          <a:bodyPr/>
          <a:lstStyle>
            <a:lvl1pPr>
              <a:defRPr/>
            </a:lvl1pPr>
          </a:lstStyle>
          <a:p>
            <a:endParaRPr lang="en-US"/>
          </a:p>
        </p:txBody>
      </p:sp>
      <p:sp>
        <p:nvSpPr>
          <p:cNvPr id="85010" name="Rectangle 18"/>
          <p:cNvSpPr>
            <a:spLocks noGrp="1" noChangeArrowheads="1"/>
          </p:cNvSpPr>
          <p:nvPr>
            <p:ph type="sldNum" sz="quarter" idx="4"/>
          </p:nvPr>
        </p:nvSpPr>
        <p:spPr/>
        <p:txBody>
          <a:bodyPr/>
          <a:lstStyle>
            <a:lvl1pPr>
              <a:defRPr/>
            </a:lvl1pPr>
          </a:lstStyle>
          <a:p>
            <a:fld id="{72318D60-55FD-428A-95E0-057B3520C8ED}" type="slidenum">
              <a:rPr lang="en-US"/>
              <a:pPr/>
              <a:t>‹#›</a:t>
            </a:fld>
            <a:endParaRPr lang="en-US"/>
          </a:p>
        </p:txBody>
      </p:sp>
      <p:sp>
        <p:nvSpPr>
          <p:cNvPr id="8501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8501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0EE9AA00-85E7-4D04-8128-46DC4AD38912}"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1545EA59-DE4E-4C3A-9CA9-B025E9D70D17}"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CA4D37AA-2B1B-4F5B-A9A6-52F1600797A0}"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6BA74603-FF82-468E-9FAB-EDA2E0426BAF}"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E36F3B51-EB0D-4BF1-9E6D-A449AEF8933C}"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3DFA840-544D-4092-A98B-54A0821F9C7F}"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38FE4922-8FA5-4331-AF8A-F4DBB772477B}"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EAF80213-B8C9-40AB-BD2C-12A5B27D337E}"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F6F9D7AE-53ED-43EE-85FE-CC693F37F03D}"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137765DD-BA6B-47C4-A991-A51FCFD9612C}"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C5D097A1-4EF2-4DCF-8CCB-2FC35314E879}"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971251C-EFEA-49EA-86FD-DB73E4631BD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2A03CF7-6AB5-4CD3-B4DE-122D886DFD6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7AEDE22-302A-434F-95C9-1B60C1C2F33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95A6BDC-29E9-4C4D-9E0F-8F923DD6639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D15EFF6-A632-4FE0-B58F-42755AA2C8D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62B2F41-C7FE-4A9D-8C3A-6216D0299D1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7941B53-6ED5-4D6E-899D-237D0A2D402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8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DA14A9B-B04A-44EE-8812-8A0A25044BF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72" r:id="rId12"/>
    <p:sldLayoutId id="2147483673"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lumMod val="85000"/>
          </a:schemeClr>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endParaRPr lang="en-US"/>
          </a:p>
        </p:txBody>
      </p:sp>
      <p:sp>
        <p:nvSpPr>
          <p:cNvPr id="8397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fld id="{6FA6E11A-DEEE-4214-92CB-9C5CE8127D1F}" type="slidenum">
              <a:rPr lang="en-US"/>
              <a:pPr/>
              <a:t>‹#›</a:t>
            </a:fld>
            <a:endParaRPr lang="en-US"/>
          </a:p>
        </p:txBody>
      </p:sp>
      <p:grpSp>
        <p:nvGrpSpPr>
          <p:cNvPr id="83972" name="Group 4"/>
          <p:cNvGrpSpPr>
            <a:grpSpLocks/>
          </p:cNvGrpSpPr>
          <p:nvPr/>
        </p:nvGrpSpPr>
        <p:grpSpPr bwMode="auto">
          <a:xfrm>
            <a:off x="0" y="0"/>
            <a:ext cx="9144000" cy="546100"/>
            <a:chOff x="0" y="0"/>
            <a:chExt cx="5760" cy="344"/>
          </a:xfrm>
        </p:grpSpPr>
        <p:sp>
          <p:nvSpPr>
            <p:cNvPr id="8397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n-US" sz="2400">
                <a:latin typeface="Times New Roman" pitchFamily="18" charset="0"/>
              </a:endParaRPr>
            </a:p>
          </p:txBody>
        </p:sp>
        <p:sp>
          <p:nvSpPr>
            <p:cNvPr id="8397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endParaRPr lang="en-US" sz="2400">
                <a:latin typeface="Times New Roman" pitchFamily="18" charset="0"/>
              </a:endParaRPr>
            </a:p>
          </p:txBody>
        </p:sp>
        <p:sp>
          <p:nvSpPr>
            <p:cNvPr id="8397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endParaRPr lang="en-US" sz="1800">
                <a:solidFill>
                  <a:schemeClr val="hlink"/>
                </a:solidFill>
              </a:endParaRPr>
            </a:p>
          </p:txBody>
        </p:sp>
        <p:sp>
          <p:nvSpPr>
            <p:cNvPr id="8397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endParaRPr lang="en-US" sz="1800">
                <a:solidFill>
                  <a:schemeClr val="hlink"/>
                </a:solidFill>
              </a:endParaRPr>
            </a:p>
          </p:txBody>
        </p:sp>
        <p:sp>
          <p:nvSpPr>
            <p:cNvPr id="8397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endParaRPr lang="en-US" sz="1800">
                <a:solidFill>
                  <a:schemeClr val="accent2"/>
                </a:solidFill>
              </a:endParaRPr>
            </a:p>
          </p:txBody>
        </p:sp>
        <p:sp>
          <p:nvSpPr>
            <p:cNvPr id="8397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endParaRPr lang="en-US" sz="1800">
                <a:solidFill>
                  <a:schemeClr val="hlink"/>
                </a:solidFill>
              </a:endParaRPr>
            </a:p>
          </p:txBody>
        </p:sp>
        <p:sp>
          <p:nvSpPr>
            <p:cNvPr id="8397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endParaRPr lang="en-US" sz="2400">
                <a:latin typeface="Times New Roman" pitchFamily="18" charset="0"/>
              </a:endParaRPr>
            </a:p>
          </p:txBody>
        </p:sp>
        <p:sp>
          <p:nvSpPr>
            <p:cNvPr id="8398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endParaRPr lang="en-US" sz="1800">
                <a:solidFill>
                  <a:schemeClr val="accent2"/>
                </a:solidFill>
              </a:endParaRPr>
            </a:p>
          </p:txBody>
        </p:sp>
        <p:sp>
          <p:nvSpPr>
            <p:cNvPr id="8398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endParaRPr lang="en-US" sz="1800">
                <a:solidFill>
                  <a:schemeClr val="accent2"/>
                </a:solidFill>
              </a:endParaRPr>
            </a:p>
          </p:txBody>
        </p:sp>
      </p:grpSp>
      <p:sp>
        <p:nvSpPr>
          <p:cNvPr id="83982"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3983"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398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charset="0"/>
        </a:defRPr>
      </a:lvl2pPr>
      <a:lvl3pPr algn="l" rtl="0" fontAlgn="base">
        <a:spcBef>
          <a:spcPct val="0"/>
        </a:spcBef>
        <a:spcAft>
          <a:spcPct val="0"/>
        </a:spcAft>
        <a:defRPr sz="4400">
          <a:solidFill>
            <a:schemeClr val="tx1"/>
          </a:solidFill>
          <a:latin typeface="Arial" charset="0"/>
        </a:defRPr>
      </a:lvl3pPr>
      <a:lvl4pPr algn="l" rtl="0" fontAlgn="base">
        <a:spcBef>
          <a:spcPct val="0"/>
        </a:spcBef>
        <a:spcAft>
          <a:spcPct val="0"/>
        </a:spcAft>
        <a:defRPr sz="4400">
          <a:solidFill>
            <a:schemeClr val="tx1"/>
          </a:solidFill>
          <a:latin typeface="Arial" charset="0"/>
        </a:defRPr>
      </a:lvl4pPr>
      <a:lvl5pPr algn="l" rtl="0" fontAlgn="base">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nps.gov/nhl/learn/intro.ht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nps.gov/nhl/learn/benefits.ht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hyperlink" Target="http://www.nps.gov/nr/publications/index.ht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nps.gov/history/nr/" TargetMode="External"/><Relationship Id="rId2" Type="http://schemas.openxmlformats.org/officeDocument/2006/relationships/hyperlink" Target="http://www.dhr.virginia.gov/"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leg1.state.va.us/000/src.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cr.nps.gov/nr/regulations.htm" TargetMode="External"/><Relationship Id="rId5" Type="http://schemas.openxmlformats.org/officeDocument/2006/relationships/hyperlink" Target="http://www.ecfr.gov/cgi-bin/text-idx?c=ecfr&amp;rgn=div5&amp;view=text&amp;node=36:1.0.1.1.26&amp;idno=36" TargetMode="External"/><Relationship Id="rId4" Type="http://schemas.openxmlformats.org/officeDocument/2006/relationships/hyperlink" Target="http://leg1.state.va.us/cgi-bin/legp504.exe?000+men+SR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0" y="0"/>
            <a:ext cx="9144000" cy="1143000"/>
          </a:xfrm>
          <a:solidFill>
            <a:schemeClr val="bg1">
              <a:lumMod val="85000"/>
              <a:alpha val="50000"/>
            </a:schemeClr>
          </a:solidFill>
        </p:spPr>
        <p:txBody>
          <a:bodyPr/>
          <a:lstStyle/>
          <a:p>
            <a:r>
              <a:rPr lang="en-US" dirty="0" smtClean="0">
                <a:solidFill>
                  <a:schemeClr val="tx1"/>
                </a:solidFill>
                <a:latin typeface="Garamond" pitchFamily="18" charset="0"/>
              </a:rPr>
              <a:t>Historic Districts in Virginia</a:t>
            </a:r>
            <a:endParaRPr lang="en-US" dirty="0"/>
          </a:p>
        </p:txBody>
      </p:sp>
      <p:sp>
        <p:nvSpPr>
          <p:cNvPr id="128003" name="Rectangle 3"/>
          <p:cNvSpPr>
            <a:spLocks noGrp="1" noChangeArrowheads="1"/>
          </p:cNvSpPr>
          <p:nvPr>
            <p:ph type="subTitle" idx="1"/>
          </p:nvPr>
        </p:nvSpPr>
        <p:spPr>
          <a:xfrm>
            <a:off x="0" y="4800600"/>
            <a:ext cx="9144000" cy="2057400"/>
          </a:xfrm>
          <a:solidFill>
            <a:schemeClr val="bg1">
              <a:lumMod val="85000"/>
              <a:alpha val="50000"/>
            </a:schemeClr>
          </a:solidFill>
        </p:spPr>
        <p:txBody>
          <a:bodyPr/>
          <a:lstStyle/>
          <a:p>
            <a:pPr>
              <a:lnSpc>
                <a:spcPct val="80000"/>
              </a:lnSpc>
            </a:pPr>
            <a:r>
              <a:rPr lang="en-US" sz="4400" dirty="0" smtClean="0">
                <a:latin typeface="Garamond" pitchFamily="18" charset="0"/>
              </a:rPr>
              <a:t>Department of Historic Resources</a:t>
            </a:r>
          </a:p>
          <a:p>
            <a:pPr>
              <a:lnSpc>
                <a:spcPct val="80000"/>
              </a:lnSpc>
            </a:pPr>
            <a:r>
              <a:rPr lang="en-US" sz="4400" dirty="0" smtClean="0">
                <a:latin typeface="Garamond" pitchFamily="18" charset="0"/>
              </a:rPr>
              <a:t>Richmond, Virginia</a:t>
            </a:r>
          </a:p>
          <a:p>
            <a:pPr>
              <a:lnSpc>
                <a:spcPct val="80000"/>
              </a:lnSpc>
            </a:pPr>
            <a:r>
              <a:rPr lang="en-US" sz="4400" dirty="0" smtClean="0">
                <a:latin typeface="Garamond" pitchFamily="18" charset="0"/>
              </a:rPr>
              <a:t>June 2014</a:t>
            </a:r>
            <a:endParaRPr lang="en-US" sz="4400" dirty="0">
              <a:latin typeface="Garamond" pitchFamily="18" charset="0"/>
            </a:endParaRPr>
          </a:p>
        </p:txBody>
      </p:sp>
      <p:sp>
        <p:nvSpPr>
          <p:cNvPr id="128005" name="Text Box 5"/>
          <p:cNvSpPr txBox="1">
            <a:spLocks noChangeArrowheads="1"/>
          </p:cNvSpPr>
          <p:nvPr/>
        </p:nvSpPr>
        <p:spPr bwMode="auto">
          <a:xfrm>
            <a:off x="1828800" y="381000"/>
            <a:ext cx="5867400" cy="369332"/>
          </a:xfrm>
          <a:prstGeom prst="rect">
            <a:avLst/>
          </a:prstGeom>
          <a:noFill/>
          <a:ln w="9525">
            <a:noFill/>
            <a:miter lim="800000"/>
            <a:headEnd/>
            <a:tailEnd/>
          </a:ln>
          <a:effectLst/>
        </p:spPr>
        <p:txBody>
          <a:bodyPr>
            <a:spAutoFit/>
          </a:bodyPr>
          <a:lstStyle/>
          <a:p>
            <a:pPr algn="ctr"/>
            <a:r>
              <a:rPr lang="en-US" sz="1800" dirty="0"/>
              <a:t> </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0"/>
            <a:ext cx="9144000" cy="838200"/>
          </a:xfrm>
        </p:spPr>
        <p:txBody>
          <a:bodyPr/>
          <a:lstStyle/>
          <a:p>
            <a:r>
              <a:rPr lang="en-US" sz="4000" b="1" dirty="0" smtClean="0">
                <a:solidFill>
                  <a:schemeClr val="tx1"/>
                </a:solidFill>
                <a:latin typeface="Garamond" pitchFamily="18" charset="0"/>
              </a:rPr>
              <a:t>Essentials of the NHL Program</a:t>
            </a:r>
            <a:endParaRPr lang="en-US" sz="4000" b="1" dirty="0">
              <a:solidFill>
                <a:schemeClr val="tx1"/>
              </a:solidFill>
              <a:latin typeface="Garamond" pitchFamily="18" charset="0"/>
            </a:endParaRPr>
          </a:p>
        </p:txBody>
      </p:sp>
      <p:sp>
        <p:nvSpPr>
          <p:cNvPr id="56323" name="Rectangle 3"/>
          <p:cNvSpPr>
            <a:spLocks noGrp="1" noChangeArrowheads="1"/>
          </p:cNvSpPr>
          <p:nvPr>
            <p:ph type="body" idx="1"/>
          </p:nvPr>
        </p:nvSpPr>
        <p:spPr>
          <a:xfrm>
            <a:off x="0" y="838200"/>
            <a:ext cx="9144000" cy="6019800"/>
          </a:xfrm>
        </p:spPr>
        <p:txBody>
          <a:bodyPr/>
          <a:lstStyle/>
          <a:p>
            <a:pPr marL="0" indent="0">
              <a:buNone/>
            </a:pPr>
            <a:r>
              <a:rPr lang="en-US" sz="2400" dirty="0" smtClean="0">
                <a:latin typeface="Garamond" pitchFamily="18" charset="0"/>
              </a:rPr>
              <a:t>Requirements for NHL designation are similar to those for the National Register of Historic Places, with a few key differences:</a:t>
            </a:r>
          </a:p>
          <a:p>
            <a:pPr marL="406400" indent="-236538"/>
            <a:r>
              <a:rPr lang="en-US" sz="2400" dirty="0" smtClean="0">
                <a:latin typeface="Garamond" pitchFamily="18" charset="0"/>
              </a:rPr>
              <a:t>A property owner seeking NHL designation works directly with NHL program </a:t>
            </a:r>
            <a:r>
              <a:rPr lang="en-US" sz="2400" dirty="0" smtClean="0">
                <a:latin typeface="Garamond" pitchFamily="18" charset="0"/>
              </a:rPr>
              <a:t>staff.</a:t>
            </a:r>
            <a:endParaRPr lang="en-US" sz="2400" dirty="0" smtClean="0">
              <a:latin typeface="Garamond" pitchFamily="18" charset="0"/>
            </a:endParaRPr>
          </a:p>
          <a:p>
            <a:pPr marL="406400" indent="-236538"/>
            <a:r>
              <a:rPr lang="en-US" sz="2400" dirty="0" smtClean="0">
                <a:latin typeface="Garamond" pitchFamily="18" charset="0"/>
              </a:rPr>
              <a:t>NHL staff assist the property owner with preparing a nomination that details the property’s significance and integrity.</a:t>
            </a:r>
          </a:p>
          <a:p>
            <a:pPr marL="406400" indent="-236538"/>
            <a:r>
              <a:rPr lang="en-US" sz="2400" dirty="0" smtClean="0">
                <a:latin typeface="Garamond" pitchFamily="18" charset="0"/>
              </a:rPr>
              <a:t>Experts from across the nation review the NHL nomination.</a:t>
            </a:r>
          </a:p>
          <a:p>
            <a:pPr marL="406400" indent="-236538"/>
            <a:r>
              <a:rPr lang="en-US" sz="2400" dirty="0" smtClean="0">
                <a:latin typeface="Garamond" pitchFamily="18" charset="0"/>
              </a:rPr>
              <a:t>The Landmarks Committee reviews the NHL nomination and makes a recommendation to the National Park System Advisory Board.</a:t>
            </a:r>
          </a:p>
          <a:p>
            <a:pPr marL="406400" indent="-236538"/>
            <a:r>
              <a:rPr lang="en-US" sz="2400" dirty="0" smtClean="0">
                <a:latin typeface="Garamond" pitchFamily="18" charset="0"/>
              </a:rPr>
              <a:t>The National Park System Advisory Board reviews and makes a recommendation to the Secretary of the Interior.</a:t>
            </a:r>
          </a:p>
          <a:p>
            <a:pPr marL="406400" indent="-236538"/>
            <a:r>
              <a:rPr lang="en-US" sz="2400" dirty="0" smtClean="0">
                <a:latin typeface="Garamond" pitchFamily="18" charset="0"/>
              </a:rPr>
              <a:t>The Secretary of the Interior considers the recommendations and determines if the property will be designated an NHL. </a:t>
            </a:r>
          </a:p>
          <a:p>
            <a:pPr marL="406400" indent="-236538"/>
            <a:r>
              <a:rPr lang="en-US" sz="2400" dirty="0" smtClean="0">
                <a:latin typeface="Garamond" pitchFamily="18" charset="0"/>
              </a:rPr>
              <a:t>Further information is available at </a:t>
            </a:r>
            <a:r>
              <a:rPr lang="en-US" sz="2400" dirty="0" smtClean="0">
                <a:latin typeface="Garamond" pitchFamily="18" charset="0"/>
                <a:hlinkClick r:id="rId3"/>
              </a:rPr>
              <a:t>http://www.nps.gov/nhl/learn/intro.htm</a:t>
            </a:r>
            <a:r>
              <a:rPr lang="en-US" sz="2400" dirty="0" smtClean="0">
                <a:latin typeface="Garamond" pitchFamily="18" charset="0"/>
              </a:rPr>
              <a:t>. </a:t>
            </a:r>
            <a:endParaRPr lang="en-US" sz="2800" dirty="0" smtClean="0"/>
          </a:p>
          <a:p>
            <a:pPr marL="406400" indent="-236538"/>
            <a:endParaRPr lang="en-US" sz="28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0"/>
            <a:ext cx="9144000" cy="838200"/>
          </a:xfrm>
        </p:spPr>
        <p:txBody>
          <a:bodyPr/>
          <a:lstStyle/>
          <a:p>
            <a:r>
              <a:rPr lang="en-US" sz="4200" b="1" dirty="0" smtClean="0">
                <a:solidFill>
                  <a:schemeClr val="tx1"/>
                </a:solidFill>
                <a:latin typeface="Garamond" pitchFamily="18" charset="0"/>
              </a:rPr>
              <a:t>Protection of NHLs</a:t>
            </a:r>
            <a:endParaRPr lang="en-US" sz="4200" b="1" dirty="0">
              <a:solidFill>
                <a:schemeClr val="tx1"/>
              </a:solidFill>
              <a:latin typeface="Garamond" pitchFamily="18" charset="0"/>
            </a:endParaRPr>
          </a:p>
        </p:txBody>
      </p:sp>
      <p:sp>
        <p:nvSpPr>
          <p:cNvPr id="56323" name="Rectangle 3"/>
          <p:cNvSpPr>
            <a:spLocks noGrp="1" noChangeArrowheads="1"/>
          </p:cNvSpPr>
          <p:nvPr>
            <p:ph type="body" idx="1"/>
          </p:nvPr>
        </p:nvSpPr>
        <p:spPr>
          <a:xfrm>
            <a:off x="0" y="838200"/>
            <a:ext cx="9144000" cy="6019800"/>
          </a:xfrm>
        </p:spPr>
        <p:txBody>
          <a:bodyPr/>
          <a:lstStyle/>
          <a:p>
            <a:pPr marL="0" indent="0">
              <a:buNone/>
            </a:pPr>
            <a:r>
              <a:rPr lang="en-US" sz="2800" dirty="0" smtClean="0">
                <a:latin typeface="Garamond" pitchFamily="18" charset="0"/>
              </a:rPr>
              <a:t>NHL designation is honorary, but can help to recognize, preserve, and protect important locations in American history.  </a:t>
            </a:r>
          </a:p>
          <a:p>
            <a:pPr marL="457200" indent="-220663"/>
            <a:r>
              <a:rPr lang="en-US" sz="2800" dirty="0" smtClean="0">
                <a:latin typeface="Garamond" pitchFamily="18" charset="0"/>
              </a:rPr>
              <a:t> NHLs may have additional protections from development (depending on local preservation laws).</a:t>
            </a:r>
          </a:p>
          <a:p>
            <a:pPr marL="457200" indent="-220663"/>
            <a:r>
              <a:rPr lang="en-US" sz="2800" dirty="0" smtClean="0">
                <a:latin typeface="Garamond" pitchFamily="18" charset="0"/>
              </a:rPr>
              <a:t>NHLs may be eligible for preservation grants from a variety of sources.</a:t>
            </a:r>
          </a:p>
          <a:p>
            <a:pPr marL="457200" indent="-220663"/>
            <a:r>
              <a:rPr lang="en-US" sz="2800" dirty="0" smtClean="0">
                <a:latin typeface="Garamond" pitchFamily="18" charset="0"/>
              </a:rPr>
              <a:t>NHLs are eligible for federal tax incentives and, in Virginia, are eligible for easements and state tax incentives. </a:t>
            </a:r>
          </a:p>
          <a:p>
            <a:pPr marL="457200" indent="-220663"/>
            <a:r>
              <a:rPr lang="en-US" sz="2800" dirty="0" smtClean="0">
                <a:latin typeface="Garamond" pitchFamily="18" charset="0"/>
              </a:rPr>
              <a:t>The National Park Service offers extensive technical assistance to owners of NHLs.</a:t>
            </a:r>
          </a:p>
          <a:p>
            <a:pPr marL="457200" indent="-220663"/>
            <a:r>
              <a:rPr lang="en-US" sz="2800" dirty="0" smtClean="0">
                <a:latin typeface="Garamond" pitchFamily="18" charset="0"/>
              </a:rPr>
              <a:t>Further information is available at </a:t>
            </a:r>
            <a:r>
              <a:rPr lang="en-US" sz="2800" dirty="0" smtClean="0">
                <a:latin typeface="Garamond" pitchFamily="18" charset="0"/>
                <a:hlinkClick r:id="rId3"/>
              </a:rPr>
              <a:t>http://www.nps.gov/nhl/learn/benefits.htm</a:t>
            </a:r>
            <a:r>
              <a:rPr lang="en-US" sz="2800" dirty="0" smtClean="0">
                <a:latin typeface="Garamond" pitchFamily="18" charset="0"/>
              </a:rPr>
              <a:t>, or contact DHR staff. </a:t>
            </a:r>
            <a:endParaRPr lang="en-US" sz="2800" dirty="0">
              <a:latin typeface="Garamond"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0"/>
            <a:ext cx="9144000" cy="1295400"/>
          </a:xfrm>
        </p:spPr>
        <p:txBody>
          <a:bodyPr/>
          <a:lstStyle/>
          <a:p>
            <a:r>
              <a:rPr lang="en-US" sz="4200" b="1" dirty="0" smtClean="0">
                <a:solidFill>
                  <a:schemeClr val="tx1"/>
                </a:solidFill>
                <a:latin typeface="Garamond" pitchFamily="18" charset="0"/>
              </a:rPr>
              <a:t>National Historic Landmark </a:t>
            </a:r>
            <a:br>
              <a:rPr lang="en-US" sz="4200" b="1" dirty="0" smtClean="0">
                <a:solidFill>
                  <a:schemeClr val="tx1"/>
                </a:solidFill>
                <a:latin typeface="Garamond" pitchFamily="18" charset="0"/>
              </a:rPr>
            </a:br>
            <a:r>
              <a:rPr lang="en-US" sz="4200" b="1" dirty="0" smtClean="0">
                <a:solidFill>
                  <a:schemeClr val="tx1"/>
                </a:solidFill>
                <a:latin typeface="Garamond" pitchFamily="18" charset="0"/>
              </a:rPr>
              <a:t>Historic Districts in Virginia</a:t>
            </a:r>
            <a:endParaRPr lang="en-US" sz="4200" b="1" dirty="0">
              <a:solidFill>
                <a:schemeClr val="tx1"/>
              </a:solidFill>
              <a:latin typeface="Garamond" pitchFamily="18" charset="0"/>
            </a:endParaRPr>
          </a:p>
        </p:txBody>
      </p:sp>
      <p:sp>
        <p:nvSpPr>
          <p:cNvPr id="56323" name="Rectangle 3"/>
          <p:cNvSpPr>
            <a:spLocks noGrp="1" noChangeArrowheads="1"/>
          </p:cNvSpPr>
          <p:nvPr>
            <p:ph type="body" idx="1"/>
          </p:nvPr>
        </p:nvSpPr>
        <p:spPr>
          <a:xfrm>
            <a:off x="0" y="1524000"/>
            <a:ext cx="9144000" cy="5334000"/>
          </a:xfrm>
        </p:spPr>
        <p:txBody>
          <a:bodyPr/>
          <a:lstStyle/>
          <a:p>
            <a:pPr marL="0" indent="0">
              <a:buNone/>
            </a:pPr>
            <a:r>
              <a:rPr lang="en-US" sz="2800" dirty="0" smtClean="0">
                <a:latin typeface="Garamond" pitchFamily="18" charset="0"/>
              </a:rPr>
              <a:t>As of June 2014, Virginia has 122 NHLs, of which 13 are designated as historic districts: </a:t>
            </a:r>
          </a:p>
          <a:p>
            <a:pPr marL="0" indent="0">
              <a:buNone/>
            </a:pPr>
            <a:r>
              <a:rPr lang="en-US" sz="2800" dirty="0" smtClean="0">
                <a:latin typeface="Garamond" pitchFamily="18" charset="0"/>
              </a:rPr>
              <a:t>Alexandria HD; </a:t>
            </a:r>
            <a:r>
              <a:rPr lang="en-US" sz="2800" dirty="0" err="1" smtClean="0">
                <a:latin typeface="Garamond" pitchFamily="18" charset="0"/>
              </a:rPr>
              <a:t>Bremo</a:t>
            </a:r>
            <a:r>
              <a:rPr lang="en-US" sz="2800" dirty="0" smtClean="0">
                <a:latin typeface="Garamond" pitchFamily="18" charset="0"/>
              </a:rPr>
              <a:t> HD; Fort Myer HD; Green Springs HD; Jackson Ward HD; Monument Avenue HD; Potomac Canal HD; Thunderbird Archaeological District; University of Virginia HD; Virginia Military Institute HD; Washington and Lee University HD; Waterford HD; and Williamsburg HD. </a:t>
            </a:r>
          </a:p>
          <a:p>
            <a:pPr marL="0" indent="0">
              <a:buNone/>
            </a:pPr>
            <a:endParaRPr lang="en-US" sz="2800" dirty="0" smtClean="0">
              <a:latin typeface="Garamond" pitchFamily="18" charset="0"/>
            </a:endParaRPr>
          </a:p>
          <a:p>
            <a:pPr marL="0" indent="0">
              <a:buNone/>
            </a:pPr>
            <a:r>
              <a:rPr lang="en-US" sz="2800" dirty="0" smtClean="0">
                <a:latin typeface="Garamond" pitchFamily="18" charset="0"/>
              </a:rPr>
              <a:t>Virginia also has 10 battlefields that are NHLs; battlefields are generally understood to be a type of historic district as they typically encompass large acreage with a variety of resources.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0"/>
            <a:ext cx="9144000" cy="1371600"/>
          </a:xfrm>
        </p:spPr>
        <p:txBody>
          <a:bodyPr/>
          <a:lstStyle/>
          <a:p>
            <a:r>
              <a:rPr lang="en-US" sz="4000" b="1" dirty="0" smtClean="0">
                <a:solidFill>
                  <a:schemeClr val="tx1"/>
                </a:solidFill>
                <a:latin typeface="Garamond" pitchFamily="18" charset="0"/>
              </a:rPr>
              <a:t>National Register and </a:t>
            </a:r>
            <a:br>
              <a:rPr lang="en-US" sz="4000" b="1" dirty="0" smtClean="0">
                <a:solidFill>
                  <a:schemeClr val="tx1"/>
                </a:solidFill>
                <a:latin typeface="Garamond" pitchFamily="18" charset="0"/>
              </a:rPr>
            </a:br>
            <a:r>
              <a:rPr lang="en-US" sz="4000" b="1" dirty="0" smtClean="0">
                <a:solidFill>
                  <a:schemeClr val="tx1"/>
                </a:solidFill>
                <a:latin typeface="Garamond" pitchFamily="18" charset="0"/>
              </a:rPr>
              <a:t>VLR Historic Districts</a:t>
            </a:r>
            <a:endParaRPr lang="en-US" sz="4000" b="1" dirty="0">
              <a:solidFill>
                <a:schemeClr val="tx1"/>
              </a:solidFill>
              <a:latin typeface="Garamond" pitchFamily="18" charset="0"/>
            </a:endParaRPr>
          </a:p>
        </p:txBody>
      </p:sp>
      <p:sp>
        <p:nvSpPr>
          <p:cNvPr id="56323" name="Rectangle 3"/>
          <p:cNvSpPr>
            <a:spLocks noGrp="1" noChangeArrowheads="1"/>
          </p:cNvSpPr>
          <p:nvPr>
            <p:ph type="body" idx="1"/>
          </p:nvPr>
        </p:nvSpPr>
        <p:spPr>
          <a:xfrm>
            <a:off x="0" y="1447800"/>
            <a:ext cx="9144000" cy="5410200"/>
          </a:xfrm>
        </p:spPr>
        <p:txBody>
          <a:bodyPr/>
          <a:lstStyle/>
          <a:p>
            <a:pPr marL="0" indent="0">
              <a:buNone/>
            </a:pPr>
            <a:r>
              <a:rPr lang="en-US" sz="2600" dirty="0" smtClean="0">
                <a:latin typeface="Garamond" pitchFamily="18" charset="0"/>
              </a:rPr>
              <a:t>The Virginia Landmarks Register mirrors the National Register of Historic Places. Both programs use the same Criteria for evaluation,  nomination form, and review and approval processes. </a:t>
            </a:r>
          </a:p>
          <a:p>
            <a:pPr marL="0" indent="0">
              <a:buNone/>
            </a:pPr>
            <a:r>
              <a:rPr lang="en-US" sz="2600" dirty="0" smtClean="0">
                <a:latin typeface="Garamond" pitchFamily="18" charset="0"/>
              </a:rPr>
              <a:t>Both types of historic districts are strictly honorary:</a:t>
            </a:r>
          </a:p>
          <a:p>
            <a:r>
              <a:rPr lang="en-US" sz="2600" dirty="0" smtClean="0">
                <a:latin typeface="Garamond" pitchFamily="18" charset="0"/>
              </a:rPr>
              <a:t>No imposition of design guidelines or architectural design review processes.</a:t>
            </a:r>
          </a:p>
          <a:p>
            <a:r>
              <a:rPr lang="en-US" sz="2600" dirty="0" smtClean="0">
                <a:latin typeface="Garamond" pitchFamily="18" charset="0"/>
              </a:rPr>
              <a:t>No restrictions on use of property</a:t>
            </a:r>
          </a:p>
          <a:p>
            <a:r>
              <a:rPr lang="en-US" sz="2600" dirty="0" smtClean="0">
                <a:latin typeface="Garamond" pitchFamily="18" charset="0"/>
              </a:rPr>
              <a:t>No requirements to maintain, rehabilitate, or restore a historic property to a particular standard.</a:t>
            </a:r>
          </a:p>
          <a:p>
            <a:r>
              <a:rPr lang="en-US" sz="2600" dirty="0" smtClean="0">
                <a:latin typeface="Garamond" pitchFamily="18" charset="0"/>
              </a:rPr>
              <a:t>No change in property taxes or value</a:t>
            </a:r>
          </a:p>
          <a:p>
            <a:r>
              <a:rPr lang="en-US" sz="2600" dirty="0" smtClean="0">
                <a:latin typeface="Garamond" pitchFamily="18" charset="0"/>
              </a:rPr>
              <a:t>No automatic protection from development, demolition or other potential threats.</a:t>
            </a:r>
          </a:p>
          <a:p>
            <a:pPr marL="0" indent="0">
              <a:buNone/>
            </a:pPr>
            <a:endParaRPr lang="en-US" sz="2800" dirty="0" smtClean="0">
              <a:solidFill>
                <a:srgbClr val="0066CC"/>
              </a:solidFill>
              <a:latin typeface="Garamond" pitchFamily="18" charset="0"/>
            </a:endParaRPr>
          </a:p>
          <a:p>
            <a:pPr marL="0" indent="0">
              <a:buNone/>
            </a:pPr>
            <a:endParaRPr lang="en-US" sz="2800" dirty="0">
              <a:solidFill>
                <a:srgbClr val="0066CC"/>
              </a:solidFill>
              <a:latin typeface="Garamond"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rtlCol="0">
            <a:noAutofit/>
          </a:bodyPr>
          <a:lstStyle/>
          <a:p>
            <a:pPr eaLnBrk="1" fontAlgn="auto" hangingPunct="1">
              <a:spcAft>
                <a:spcPts val="0"/>
              </a:spcAft>
              <a:defRPr/>
            </a:pPr>
            <a:r>
              <a:rPr lang="en-US" sz="4000" b="1" dirty="0" smtClean="0">
                <a:solidFill>
                  <a:schemeClr val="tx1"/>
                </a:solidFill>
                <a:latin typeface="Garamond" pitchFamily="18" charset="0"/>
              </a:rPr>
              <a:t>What National Register and VLR Designation Does</a:t>
            </a:r>
          </a:p>
        </p:txBody>
      </p:sp>
      <p:sp>
        <p:nvSpPr>
          <p:cNvPr id="9219" name="Rectangle 3"/>
          <p:cNvSpPr>
            <a:spLocks noGrp="1" noChangeArrowheads="1"/>
          </p:cNvSpPr>
          <p:nvPr>
            <p:ph idx="1"/>
          </p:nvPr>
        </p:nvSpPr>
        <p:spPr>
          <a:xfrm>
            <a:off x="381000" y="1524000"/>
            <a:ext cx="8458200" cy="5334000"/>
          </a:xfrm>
        </p:spPr>
        <p:txBody>
          <a:bodyPr/>
          <a:lstStyle/>
          <a:p>
            <a:pPr eaLnBrk="1" hangingPunct="1"/>
            <a:r>
              <a:rPr lang="en-US" dirty="0" smtClean="0">
                <a:latin typeface="Garamond" pitchFamily="18" charset="0"/>
              </a:rPr>
              <a:t>Officially recognizes the historic significance of a site or area </a:t>
            </a:r>
          </a:p>
          <a:p>
            <a:pPr eaLnBrk="1" hangingPunct="1"/>
            <a:r>
              <a:rPr lang="en-US" dirty="0" smtClean="0">
                <a:latin typeface="Garamond" pitchFamily="18" charset="0"/>
              </a:rPr>
              <a:t>Encourages but does not require preservation</a:t>
            </a:r>
          </a:p>
          <a:p>
            <a:pPr eaLnBrk="1" hangingPunct="1"/>
            <a:r>
              <a:rPr lang="en-US" dirty="0" smtClean="0">
                <a:latin typeface="Garamond" pitchFamily="18" charset="0"/>
              </a:rPr>
              <a:t>Requires</a:t>
            </a:r>
            <a:r>
              <a:rPr lang="en-US" dirty="0" smtClean="0">
                <a:latin typeface="Garamond" pitchFamily="18" charset="0"/>
              </a:rPr>
              <a:t> a review process to identify historic properties that may be harmed </a:t>
            </a:r>
            <a:r>
              <a:rPr lang="en-US" dirty="0" smtClean="0">
                <a:latin typeface="Garamond" pitchFamily="18" charset="0"/>
              </a:rPr>
              <a:t>by </a:t>
            </a:r>
            <a:r>
              <a:rPr lang="en-US" dirty="0" smtClean="0">
                <a:latin typeface="Garamond" pitchFamily="18" charset="0"/>
              </a:rPr>
              <a:t>harmful </a:t>
            </a:r>
            <a:r>
              <a:rPr lang="en-US" dirty="0" smtClean="0">
                <a:latin typeface="Garamond" pitchFamily="18" charset="0"/>
              </a:rPr>
              <a:t>federally </a:t>
            </a:r>
            <a:r>
              <a:rPr lang="en-US" dirty="0" smtClean="0">
                <a:latin typeface="Garamond" pitchFamily="18" charset="0"/>
              </a:rPr>
              <a:t>funded, licensed, and permitted </a:t>
            </a:r>
            <a:r>
              <a:rPr lang="en-US" dirty="0" smtClean="0">
                <a:latin typeface="Garamond" pitchFamily="18" charset="0"/>
              </a:rPr>
              <a:t>activities</a:t>
            </a:r>
          </a:p>
          <a:p>
            <a:pPr eaLnBrk="1" hangingPunct="1"/>
            <a:r>
              <a:rPr lang="en-US" dirty="0" smtClean="0">
                <a:latin typeface="Garamond" pitchFamily="18" charset="0"/>
              </a:rPr>
              <a:t>May qualify owners for state and federal rehabilitation tax credits and for easement donations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74638"/>
            <a:ext cx="9144000" cy="1143000"/>
          </a:xfrm>
        </p:spPr>
        <p:txBody>
          <a:bodyPr/>
          <a:lstStyle/>
          <a:p>
            <a:pPr eaLnBrk="1" hangingPunct="1"/>
            <a:r>
              <a:rPr lang="en-US" sz="4000" b="1" dirty="0" smtClean="0">
                <a:solidFill>
                  <a:schemeClr val="tx1"/>
                </a:solidFill>
                <a:latin typeface="Garamond" pitchFamily="18" charset="0"/>
              </a:rPr>
              <a:t>National Register and VLR Thresholds</a:t>
            </a:r>
          </a:p>
        </p:txBody>
      </p:sp>
      <p:sp>
        <p:nvSpPr>
          <p:cNvPr id="11267" name="Rectangle 3"/>
          <p:cNvSpPr>
            <a:spLocks noGrp="1" noChangeArrowheads="1"/>
          </p:cNvSpPr>
          <p:nvPr>
            <p:ph idx="1"/>
          </p:nvPr>
        </p:nvSpPr>
        <p:spPr>
          <a:xfrm>
            <a:off x="457200" y="1600200"/>
            <a:ext cx="8229600" cy="5257800"/>
          </a:xfrm>
        </p:spPr>
        <p:txBody>
          <a:bodyPr/>
          <a:lstStyle/>
          <a:p>
            <a:pPr eaLnBrk="1" hangingPunct="1">
              <a:buFontTx/>
              <a:buNone/>
            </a:pPr>
            <a:r>
              <a:rPr lang="en-US" sz="3400" dirty="0" smtClean="0">
                <a:latin typeface="Garamond" pitchFamily="18" charset="0"/>
              </a:rPr>
              <a:t>1. Property typically must have achieved significance within the last 50 years, or be of exceptional importance</a:t>
            </a:r>
          </a:p>
          <a:p>
            <a:pPr eaLnBrk="1" hangingPunct="1">
              <a:buFontTx/>
              <a:buNone/>
            </a:pPr>
            <a:endParaRPr lang="en-US" sz="3400" dirty="0" smtClean="0">
              <a:latin typeface="Garamond" pitchFamily="18" charset="0"/>
            </a:endParaRPr>
          </a:p>
          <a:p>
            <a:pPr eaLnBrk="1" hangingPunct="1">
              <a:buFontTx/>
              <a:buNone/>
            </a:pPr>
            <a:r>
              <a:rPr lang="en-US" sz="3400" dirty="0" smtClean="0">
                <a:latin typeface="Garamond" pitchFamily="18" charset="0"/>
              </a:rPr>
              <a:t>2. Property must meet one of the Register Criteria</a:t>
            </a:r>
          </a:p>
          <a:p>
            <a:pPr eaLnBrk="1" hangingPunct="1">
              <a:buFontTx/>
              <a:buNone/>
            </a:pPr>
            <a:endParaRPr lang="en-US" sz="3400" dirty="0" smtClean="0">
              <a:latin typeface="Garamond" pitchFamily="18" charset="0"/>
            </a:endParaRPr>
          </a:p>
          <a:p>
            <a:pPr eaLnBrk="1" hangingPunct="1">
              <a:buFontTx/>
              <a:buNone/>
            </a:pPr>
            <a:r>
              <a:rPr lang="en-US" sz="3400" dirty="0" smtClean="0">
                <a:latin typeface="Garamond" pitchFamily="18" charset="0"/>
              </a:rPr>
              <a:t>3. Property must retain physical integrity</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0"/>
            <a:ext cx="8229600" cy="1189038"/>
          </a:xfrm>
        </p:spPr>
        <p:txBody>
          <a:bodyPr/>
          <a:lstStyle/>
          <a:p>
            <a:pPr eaLnBrk="1" hangingPunct="1"/>
            <a:r>
              <a:rPr lang="en-US" sz="4000" b="1" dirty="0" smtClean="0">
                <a:solidFill>
                  <a:schemeClr val="tx1"/>
                </a:solidFill>
                <a:latin typeface="Garamond" pitchFamily="18" charset="0"/>
              </a:rPr>
              <a:t>Criteria for National Register and VLR Listing </a:t>
            </a:r>
          </a:p>
        </p:txBody>
      </p:sp>
      <p:sp>
        <p:nvSpPr>
          <p:cNvPr id="12291" name="Rectangle 3"/>
          <p:cNvSpPr>
            <a:spLocks noGrp="1" noChangeArrowheads="1"/>
          </p:cNvSpPr>
          <p:nvPr>
            <p:ph idx="1"/>
          </p:nvPr>
        </p:nvSpPr>
        <p:spPr>
          <a:xfrm>
            <a:off x="381000" y="1447800"/>
            <a:ext cx="8458200" cy="5257800"/>
          </a:xfrm>
        </p:spPr>
        <p:txBody>
          <a:bodyPr/>
          <a:lstStyle/>
          <a:p>
            <a:pPr eaLnBrk="1" hangingPunct="1">
              <a:lnSpc>
                <a:spcPct val="80000"/>
              </a:lnSpc>
              <a:defRPr/>
            </a:pPr>
            <a:r>
              <a:rPr lang="en-US" dirty="0" smtClean="0">
                <a:latin typeface="Garamond" pitchFamily="18" charset="0"/>
              </a:rPr>
              <a:t>Criterion A - Associated with events that have made a significant contribution to broad patterns of our history;</a:t>
            </a:r>
          </a:p>
          <a:p>
            <a:pPr eaLnBrk="1" hangingPunct="1">
              <a:lnSpc>
                <a:spcPct val="80000"/>
              </a:lnSpc>
              <a:defRPr/>
            </a:pPr>
            <a:r>
              <a:rPr lang="en-US" dirty="0" smtClean="0">
                <a:latin typeface="Garamond" pitchFamily="18" charset="0"/>
              </a:rPr>
              <a:t>Criterion B - Associated with the lives of persons significant in our past;</a:t>
            </a:r>
          </a:p>
          <a:p>
            <a:pPr eaLnBrk="1" hangingPunct="1">
              <a:lnSpc>
                <a:spcPct val="80000"/>
              </a:lnSpc>
              <a:defRPr/>
            </a:pPr>
            <a:r>
              <a:rPr lang="en-US" dirty="0" smtClean="0">
                <a:latin typeface="Garamond" pitchFamily="18" charset="0"/>
              </a:rPr>
              <a:t>Criterion C - Represent distinctive architectural style, period or method of construction;  or the work of a master; or represent a significant and distinguishable entity with many components (historic districts); or</a:t>
            </a:r>
          </a:p>
          <a:p>
            <a:pPr eaLnBrk="1" hangingPunct="1">
              <a:lnSpc>
                <a:spcPct val="80000"/>
              </a:lnSpc>
              <a:defRPr/>
            </a:pPr>
            <a:r>
              <a:rPr lang="en-US" dirty="0" smtClean="0">
                <a:latin typeface="Garamond" pitchFamily="18" charset="0"/>
              </a:rPr>
              <a:t>Criterion D - Likely to yield information important in prehistory and history </a:t>
            </a:r>
          </a:p>
          <a:p>
            <a:pPr eaLnBrk="1" hangingPunct="1">
              <a:lnSpc>
                <a:spcPct val="80000"/>
              </a:lnSpc>
              <a:defRPr/>
            </a:pPr>
            <a:endParaRPr lang="en-US" dirty="0" smtClean="0"/>
          </a:p>
          <a:p>
            <a:pPr eaLnBrk="1" hangingPunct="1">
              <a:lnSpc>
                <a:spcPct val="80000"/>
              </a:lnSpc>
              <a:defRPr/>
            </a:pPr>
            <a:endParaRPr lang="en-US" sz="2800" dirty="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0" y="1219200"/>
            <a:ext cx="9144000" cy="4401205"/>
          </a:xfrm>
          <a:prstGeom prst="rect">
            <a:avLst/>
          </a:prstGeom>
          <a:solidFill>
            <a:srgbClr val="DDDDDD">
              <a:alpha val="50195"/>
            </a:srgbClr>
          </a:solidFill>
          <a:ln w="9525">
            <a:noFill/>
            <a:miter lim="800000"/>
            <a:headEnd/>
            <a:tailEnd/>
          </a:ln>
        </p:spPr>
        <p:txBody>
          <a:bodyPr>
            <a:spAutoFit/>
          </a:bodyPr>
          <a:lstStyle/>
          <a:p>
            <a:pPr algn="ctr">
              <a:tabLst>
                <a:tab pos="273050" algn="l"/>
              </a:tabLst>
              <a:defRPr/>
            </a:pPr>
            <a:r>
              <a:rPr lang="en-US" sz="2800" u="sng" dirty="0" smtClean="0">
                <a:solidFill>
                  <a:srgbClr val="000000"/>
                </a:solidFill>
                <a:latin typeface="Garamond" pitchFamily="18" charset="0"/>
              </a:rPr>
              <a:t>Integrity</a:t>
            </a:r>
            <a:r>
              <a:rPr lang="en-US" sz="2800" dirty="0" smtClean="0">
                <a:solidFill>
                  <a:srgbClr val="000000"/>
                </a:solidFill>
                <a:latin typeface="Garamond" pitchFamily="18" charset="0"/>
              </a:rPr>
              <a:t> is </a:t>
            </a:r>
            <a:r>
              <a:rPr lang="en-US" sz="2800" dirty="0">
                <a:solidFill>
                  <a:srgbClr val="000000"/>
                </a:solidFill>
                <a:latin typeface="Garamond" pitchFamily="18" charset="0"/>
              </a:rPr>
              <a:t>the ability of a property to convey its </a:t>
            </a:r>
            <a:r>
              <a:rPr lang="en-US" sz="2800" u="sng" dirty="0" smtClean="0">
                <a:solidFill>
                  <a:srgbClr val="000000"/>
                </a:solidFill>
                <a:latin typeface="Garamond" pitchFamily="18" charset="0"/>
              </a:rPr>
              <a:t>significance</a:t>
            </a:r>
            <a:endParaRPr lang="en-US" sz="2800" u="sng" dirty="0">
              <a:solidFill>
                <a:srgbClr val="000000"/>
              </a:solidFill>
              <a:latin typeface="Garamond" pitchFamily="18" charset="0"/>
            </a:endParaRPr>
          </a:p>
          <a:p>
            <a:pPr>
              <a:tabLst>
                <a:tab pos="273050" algn="l"/>
              </a:tabLst>
              <a:defRPr/>
            </a:pPr>
            <a:endParaRPr lang="en-US" sz="2800" dirty="0">
              <a:solidFill>
                <a:srgbClr val="000000"/>
              </a:solidFill>
              <a:latin typeface="Garamond" pitchFamily="18" charset="0"/>
            </a:endParaRPr>
          </a:p>
          <a:p>
            <a:pPr>
              <a:buFont typeface="Arial" charset="0"/>
              <a:buChar char="•"/>
              <a:tabLst>
                <a:tab pos="273050" algn="l"/>
              </a:tabLst>
              <a:defRPr/>
            </a:pPr>
            <a:r>
              <a:rPr lang="en-US" sz="2800" dirty="0">
                <a:solidFill>
                  <a:srgbClr val="000000"/>
                </a:solidFill>
                <a:latin typeface="Garamond" pitchFamily="18" charset="0"/>
              </a:rPr>
              <a:t>  Before you can evaluate the integrity of a property you have to know why, where, and when a property is significant.</a:t>
            </a:r>
          </a:p>
          <a:p>
            <a:pPr>
              <a:tabLst>
                <a:tab pos="273050" algn="l"/>
              </a:tabLst>
              <a:defRPr/>
            </a:pPr>
            <a:endParaRPr lang="en-US" sz="2800" dirty="0">
              <a:solidFill>
                <a:srgbClr val="000000"/>
              </a:solidFill>
              <a:latin typeface="Garamond" pitchFamily="18" charset="0"/>
            </a:endParaRPr>
          </a:p>
          <a:p>
            <a:pPr>
              <a:buFont typeface="Arial" charset="0"/>
              <a:buChar char="•"/>
              <a:tabLst>
                <a:tab pos="273050" algn="l"/>
              </a:tabLst>
              <a:defRPr/>
            </a:pPr>
            <a:r>
              <a:rPr lang="en-US" sz="2800" dirty="0">
                <a:solidFill>
                  <a:srgbClr val="000000"/>
                </a:solidFill>
                <a:latin typeface="Garamond" pitchFamily="18" charset="0"/>
              </a:rPr>
              <a:t>  </a:t>
            </a:r>
            <a:r>
              <a:rPr lang="en-US" sz="2800" dirty="0" smtClean="0">
                <a:solidFill>
                  <a:srgbClr val="000000"/>
                </a:solidFill>
                <a:latin typeface="Garamond" pitchFamily="18" charset="0"/>
              </a:rPr>
              <a:t>Next, define </a:t>
            </a:r>
            <a:r>
              <a:rPr lang="en-US" sz="2800" dirty="0">
                <a:solidFill>
                  <a:srgbClr val="000000"/>
                </a:solidFill>
                <a:latin typeface="Garamond" pitchFamily="18" charset="0"/>
              </a:rPr>
              <a:t>the essential physical features that must be present for a property to represent its significance.</a:t>
            </a:r>
          </a:p>
          <a:p>
            <a:pPr>
              <a:tabLst>
                <a:tab pos="273050" algn="l"/>
              </a:tabLst>
              <a:defRPr/>
            </a:pPr>
            <a:endParaRPr lang="en-US" sz="2800" dirty="0">
              <a:solidFill>
                <a:srgbClr val="000000"/>
              </a:solidFill>
              <a:latin typeface="Garamond" pitchFamily="18" charset="0"/>
            </a:endParaRPr>
          </a:p>
          <a:p>
            <a:pPr>
              <a:buFont typeface="Arial" charset="0"/>
              <a:buChar char="•"/>
              <a:tabLst>
                <a:tab pos="273050" algn="l"/>
              </a:tabLst>
              <a:defRPr/>
            </a:pPr>
            <a:r>
              <a:rPr lang="en-US" sz="2800" dirty="0">
                <a:solidFill>
                  <a:srgbClr val="000000"/>
                </a:solidFill>
                <a:latin typeface="Garamond" pitchFamily="18" charset="0"/>
              </a:rPr>
              <a:t>  </a:t>
            </a:r>
            <a:r>
              <a:rPr lang="en-US" sz="2800" dirty="0" smtClean="0">
                <a:solidFill>
                  <a:srgbClr val="000000"/>
                </a:solidFill>
                <a:latin typeface="Garamond" pitchFamily="18" charset="0"/>
              </a:rPr>
              <a:t>Finally, determine </a:t>
            </a:r>
            <a:r>
              <a:rPr lang="en-US" sz="2800" dirty="0">
                <a:solidFill>
                  <a:srgbClr val="000000"/>
                </a:solidFill>
                <a:latin typeface="Garamond" pitchFamily="18" charset="0"/>
              </a:rPr>
              <a:t>which aspects of integrity are most essential to the property being </a:t>
            </a:r>
            <a:r>
              <a:rPr lang="en-US" sz="2800" dirty="0" smtClean="0">
                <a:solidFill>
                  <a:srgbClr val="000000"/>
                </a:solidFill>
                <a:latin typeface="Garamond" pitchFamily="18" charset="0"/>
              </a:rPr>
              <a:t>eligible for the National Register and VLR.</a:t>
            </a:r>
            <a:endParaRPr lang="en-US" sz="2400" dirty="0">
              <a:solidFill>
                <a:srgbClr val="000000"/>
              </a:solidFill>
              <a:latin typeface="Garamond" pitchFamily="18" charset="0"/>
            </a:endParaRPr>
          </a:p>
        </p:txBody>
      </p:sp>
      <p:sp>
        <p:nvSpPr>
          <p:cNvPr id="22531" name="TextBox 2"/>
          <p:cNvSpPr txBox="1">
            <a:spLocks noChangeArrowheads="1"/>
          </p:cNvSpPr>
          <p:nvPr/>
        </p:nvSpPr>
        <p:spPr bwMode="auto">
          <a:xfrm>
            <a:off x="0" y="0"/>
            <a:ext cx="9144000" cy="1292662"/>
          </a:xfrm>
          <a:prstGeom prst="rect">
            <a:avLst/>
          </a:prstGeom>
          <a:solidFill>
            <a:srgbClr val="DDDDDD">
              <a:alpha val="50195"/>
            </a:srgbClr>
          </a:solidFill>
          <a:ln w="9525">
            <a:noFill/>
            <a:miter lim="800000"/>
            <a:headEnd/>
            <a:tailEnd/>
          </a:ln>
        </p:spPr>
        <p:txBody>
          <a:bodyPr>
            <a:spAutoFit/>
          </a:bodyPr>
          <a:lstStyle/>
          <a:p>
            <a:pPr algn="ctr"/>
            <a:r>
              <a:rPr lang="en-US" sz="4400" b="1" dirty="0">
                <a:solidFill>
                  <a:srgbClr val="000000"/>
                </a:solidFill>
                <a:latin typeface="Garamond" pitchFamily="18" charset="0"/>
              </a:rPr>
              <a:t>Evaluating Integrity</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1219200"/>
          </a:xfrm>
        </p:spPr>
        <p:txBody>
          <a:bodyPr/>
          <a:lstStyle/>
          <a:p>
            <a:pPr eaLnBrk="1" hangingPunct="1"/>
            <a:r>
              <a:rPr lang="en-US" sz="4000" b="1" dirty="0" smtClean="0">
                <a:solidFill>
                  <a:schemeClr val="tx1"/>
                </a:solidFill>
                <a:latin typeface="Garamond" pitchFamily="18" charset="0"/>
              </a:rPr>
              <a:t>Physical Integrity</a:t>
            </a:r>
          </a:p>
        </p:txBody>
      </p:sp>
      <p:sp>
        <p:nvSpPr>
          <p:cNvPr id="14339" name="Rectangle 3"/>
          <p:cNvSpPr>
            <a:spLocks noGrp="1" noChangeArrowheads="1"/>
          </p:cNvSpPr>
          <p:nvPr>
            <p:ph idx="1"/>
          </p:nvPr>
        </p:nvSpPr>
        <p:spPr>
          <a:xfrm>
            <a:off x="0" y="1295400"/>
            <a:ext cx="9144000" cy="5562600"/>
          </a:xfrm>
        </p:spPr>
        <p:txBody>
          <a:bodyPr/>
          <a:lstStyle/>
          <a:p>
            <a:pPr eaLnBrk="1" hangingPunct="1">
              <a:lnSpc>
                <a:spcPct val="90000"/>
              </a:lnSpc>
              <a:buFontTx/>
              <a:buNone/>
            </a:pPr>
            <a:r>
              <a:rPr lang="en-US" dirty="0" smtClean="0">
                <a:solidFill>
                  <a:srgbClr val="000000"/>
                </a:solidFill>
                <a:latin typeface="Garamond" pitchFamily="18" charset="0"/>
              </a:rPr>
              <a:t>Properties must retain the ability to communicate their significance through some combination of the seven aspects of integrity:</a:t>
            </a:r>
          </a:p>
          <a:p>
            <a:pPr lvl="1" eaLnBrk="1" hangingPunct="1">
              <a:lnSpc>
                <a:spcPct val="90000"/>
              </a:lnSpc>
              <a:buClr>
                <a:schemeClr val="tx1"/>
              </a:buClr>
              <a:buFontTx/>
              <a:buChar char="•"/>
            </a:pPr>
            <a:r>
              <a:rPr lang="en-US" sz="3200" dirty="0" smtClean="0">
                <a:solidFill>
                  <a:srgbClr val="000000"/>
                </a:solidFill>
                <a:latin typeface="Garamond" pitchFamily="18" charset="0"/>
              </a:rPr>
              <a:t>Location</a:t>
            </a:r>
          </a:p>
          <a:p>
            <a:pPr lvl="1" eaLnBrk="1" hangingPunct="1">
              <a:lnSpc>
                <a:spcPct val="90000"/>
              </a:lnSpc>
              <a:buClr>
                <a:schemeClr val="tx1"/>
              </a:buClr>
              <a:buFontTx/>
              <a:buChar char="•"/>
            </a:pPr>
            <a:r>
              <a:rPr lang="en-US" sz="3200" dirty="0" smtClean="0">
                <a:solidFill>
                  <a:srgbClr val="000000"/>
                </a:solidFill>
                <a:latin typeface="Garamond" pitchFamily="18" charset="0"/>
              </a:rPr>
              <a:t>Design</a:t>
            </a:r>
          </a:p>
          <a:p>
            <a:pPr lvl="1" eaLnBrk="1" hangingPunct="1">
              <a:lnSpc>
                <a:spcPct val="90000"/>
              </a:lnSpc>
              <a:buClr>
                <a:schemeClr val="tx1"/>
              </a:buClr>
              <a:buFontTx/>
              <a:buChar char="•"/>
            </a:pPr>
            <a:r>
              <a:rPr lang="en-US" sz="3200" dirty="0" smtClean="0">
                <a:solidFill>
                  <a:srgbClr val="000000"/>
                </a:solidFill>
                <a:latin typeface="Garamond" pitchFamily="18" charset="0"/>
              </a:rPr>
              <a:t>Setting</a:t>
            </a:r>
          </a:p>
          <a:p>
            <a:pPr lvl="1" eaLnBrk="1" hangingPunct="1">
              <a:lnSpc>
                <a:spcPct val="90000"/>
              </a:lnSpc>
              <a:buClr>
                <a:schemeClr val="tx1"/>
              </a:buClr>
              <a:buFontTx/>
              <a:buChar char="•"/>
            </a:pPr>
            <a:r>
              <a:rPr lang="en-US" sz="3200" dirty="0" smtClean="0">
                <a:solidFill>
                  <a:srgbClr val="000000"/>
                </a:solidFill>
                <a:latin typeface="Garamond" pitchFamily="18" charset="0"/>
              </a:rPr>
              <a:t>Materials</a:t>
            </a:r>
          </a:p>
          <a:p>
            <a:pPr lvl="1" eaLnBrk="1" hangingPunct="1">
              <a:lnSpc>
                <a:spcPct val="90000"/>
              </a:lnSpc>
              <a:buClr>
                <a:schemeClr val="tx1"/>
              </a:buClr>
              <a:buFontTx/>
              <a:buChar char="•"/>
            </a:pPr>
            <a:r>
              <a:rPr lang="en-US" sz="3200" dirty="0" smtClean="0">
                <a:solidFill>
                  <a:srgbClr val="000000"/>
                </a:solidFill>
                <a:latin typeface="Garamond" pitchFamily="18" charset="0"/>
              </a:rPr>
              <a:t>Workmanship</a:t>
            </a:r>
          </a:p>
          <a:p>
            <a:pPr lvl="1" eaLnBrk="1" hangingPunct="1">
              <a:lnSpc>
                <a:spcPct val="90000"/>
              </a:lnSpc>
              <a:buClr>
                <a:schemeClr val="tx1"/>
              </a:buClr>
              <a:buFontTx/>
              <a:buChar char="•"/>
            </a:pPr>
            <a:r>
              <a:rPr lang="en-US" sz="3200" dirty="0" smtClean="0">
                <a:solidFill>
                  <a:srgbClr val="000000"/>
                </a:solidFill>
                <a:latin typeface="Garamond" pitchFamily="18" charset="0"/>
              </a:rPr>
              <a:t>Feeling</a:t>
            </a:r>
          </a:p>
          <a:p>
            <a:pPr lvl="1" eaLnBrk="1" hangingPunct="1">
              <a:lnSpc>
                <a:spcPct val="90000"/>
              </a:lnSpc>
              <a:buClr>
                <a:schemeClr val="tx1"/>
              </a:buClr>
              <a:buFontTx/>
              <a:buChar char="•"/>
            </a:pPr>
            <a:r>
              <a:rPr lang="en-US" sz="3200" dirty="0" smtClean="0">
                <a:solidFill>
                  <a:srgbClr val="000000"/>
                </a:solidFill>
                <a:latin typeface="Garamond" pitchFamily="18" charset="0"/>
              </a:rPr>
              <a:t>Association</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685800"/>
          </a:xfrm>
        </p:spPr>
        <p:txBody>
          <a:bodyPr/>
          <a:lstStyle/>
          <a:p>
            <a:r>
              <a:rPr lang="en-US" sz="3200" b="1" dirty="0" smtClean="0">
                <a:solidFill>
                  <a:schemeClr val="tx1"/>
                </a:solidFill>
                <a:latin typeface="Garamond" pitchFamily="18" charset="0"/>
              </a:rPr>
              <a:t>What Can be Nominated as a Historic District?</a:t>
            </a:r>
            <a:endParaRPr lang="en-US" sz="3200" b="1" dirty="0">
              <a:solidFill>
                <a:schemeClr val="tx1"/>
              </a:solidFill>
              <a:latin typeface="Garamond" pitchFamily="18" charset="0"/>
            </a:endParaRPr>
          </a:p>
        </p:txBody>
      </p:sp>
      <p:pic>
        <p:nvPicPr>
          <p:cNvPr id="26629" name="Picture 5" descr="053-0002_Goose_Creek_HD_VLR_4th_pub_image"/>
          <p:cNvPicPr>
            <a:picLocks noGrp="1" noChangeAspect="1" noChangeArrowheads="1"/>
          </p:cNvPicPr>
          <p:nvPr>
            <p:ph sz="quarter" idx="1"/>
          </p:nvPr>
        </p:nvPicPr>
        <p:blipFill>
          <a:blip r:embed="rId3" cstate="screen"/>
          <a:srcRect/>
          <a:stretch>
            <a:fillRect/>
          </a:stretch>
        </p:blipFill>
        <p:spPr>
          <a:xfrm>
            <a:off x="381000" y="3200400"/>
            <a:ext cx="4038600" cy="2895600"/>
          </a:xfrm>
          <a:noFill/>
          <a:ln/>
        </p:spPr>
      </p:pic>
      <p:sp>
        <p:nvSpPr>
          <p:cNvPr id="26627" name="Rectangle 3"/>
          <p:cNvSpPr>
            <a:spLocks noGrp="1" noChangeArrowheads="1"/>
          </p:cNvSpPr>
          <p:nvPr>
            <p:ph type="body" sz="half" idx="3"/>
          </p:nvPr>
        </p:nvSpPr>
        <p:spPr>
          <a:xfrm>
            <a:off x="0" y="762000"/>
            <a:ext cx="9144000" cy="2438400"/>
          </a:xfrm>
        </p:spPr>
        <p:txBody>
          <a:bodyPr/>
          <a:lstStyle/>
          <a:p>
            <a:pPr marL="0" indent="0">
              <a:buFontTx/>
              <a:buNone/>
            </a:pPr>
            <a:r>
              <a:rPr lang="en-US" sz="2800" dirty="0" smtClean="0">
                <a:latin typeface="Garamond" pitchFamily="18" charset="0"/>
              </a:rPr>
              <a:t>An entity that is “a significant concentration, linkage, or continuity of sites, buildings, structure, or objects united historically or aesthetically by plan or physical development” can be nominated to the National Register and VLR. </a:t>
            </a:r>
          </a:p>
          <a:p>
            <a:pPr marL="0" indent="0">
              <a:buFontTx/>
              <a:buNone/>
            </a:pPr>
            <a:r>
              <a:rPr lang="en-US" sz="2800" dirty="0" smtClean="0">
                <a:latin typeface="Garamond" pitchFamily="18" charset="0"/>
              </a:rPr>
              <a:t>For example, districts can range from rural to urban settings:</a:t>
            </a:r>
            <a:endParaRPr lang="en-US" sz="2800" dirty="0">
              <a:latin typeface="Garamond" pitchFamily="18" charset="0"/>
            </a:endParaRPr>
          </a:p>
        </p:txBody>
      </p:sp>
      <p:pic>
        <p:nvPicPr>
          <p:cNvPr id="26634" name="Picture 10" descr="300 blk 2nd e-side lkg ne"/>
          <p:cNvPicPr>
            <a:picLocks noGrp="1" noChangeAspect="1" noChangeArrowheads="1"/>
          </p:cNvPicPr>
          <p:nvPr>
            <p:ph sz="quarter" idx="2"/>
          </p:nvPr>
        </p:nvPicPr>
        <p:blipFill>
          <a:blip r:embed="rId4" cstate="screen"/>
          <a:srcRect/>
          <a:stretch>
            <a:fillRect/>
          </a:stretch>
        </p:blipFill>
        <p:spPr>
          <a:xfrm>
            <a:off x="4800600" y="3276600"/>
            <a:ext cx="4114800" cy="2895600"/>
          </a:xfrm>
          <a:noFill/>
          <a:ln/>
        </p:spPr>
      </p:pic>
      <p:sp>
        <p:nvSpPr>
          <p:cNvPr id="6" name="TextBox 5"/>
          <p:cNvSpPr txBox="1"/>
          <p:nvPr/>
        </p:nvSpPr>
        <p:spPr>
          <a:xfrm>
            <a:off x="228600" y="6172200"/>
            <a:ext cx="4419600" cy="400110"/>
          </a:xfrm>
          <a:prstGeom prst="rect">
            <a:avLst/>
          </a:prstGeom>
          <a:noFill/>
        </p:spPr>
        <p:txBody>
          <a:bodyPr wrap="square" rtlCol="0">
            <a:spAutoFit/>
          </a:bodyPr>
          <a:lstStyle/>
          <a:p>
            <a:r>
              <a:rPr lang="en-US" sz="2000" dirty="0" smtClean="0">
                <a:latin typeface="Garamond" pitchFamily="18" charset="0"/>
              </a:rPr>
              <a:t>Goose Creek Rural HD, Loudoun  County</a:t>
            </a:r>
            <a:endParaRPr lang="en-US" sz="2000" dirty="0">
              <a:latin typeface="Garamond" pitchFamily="18" charset="0"/>
            </a:endParaRPr>
          </a:p>
        </p:txBody>
      </p:sp>
      <p:sp>
        <p:nvSpPr>
          <p:cNvPr id="7" name="TextBox 6"/>
          <p:cNvSpPr txBox="1"/>
          <p:nvPr/>
        </p:nvSpPr>
        <p:spPr>
          <a:xfrm>
            <a:off x="4800600" y="6172200"/>
            <a:ext cx="4343400" cy="400110"/>
          </a:xfrm>
          <a:prstGeom prst="rect">
            <a:avLst/>
          </a:prstGeom>
          <a:noFill/>
        </p:spPr>
        <p:txBody>
          <a:bodyPr wrap="square" rtlCol="0">
            <a:spAutoFit/>
          </a:bodyPr>
          <a:lstStyle/>
          <a:p>
            <a:r>
              <a:rPr lang="en-US" sz="2000" dirty="0" smtClean="0">
                <a:latin typeface="Garamond" pitchFamily="18" charset="0"/>
              </a:rPr>
              <a:t>Broad Street Commercial HD, Richmond </a:t>
            </a:r>
            <a:endParaRPr lang="en-US" sz="2000" dirty="0">
              <a:latin typeface="Garamond"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dirty="0" smtClean="0">
                <a:solidFill>
                  <a:schemeClr val="tx1"/>
                </a:solidFill>
                <a:latin typeface="Garamond" pitchFamily="18" charset="0"/>
              </a:rPr>
              <a:t>Basics of Historic Districts</a:t>
            </a:r>
            <a:endParaRPr lang="en-US" dirty="0">
              <a:solidFill>
                <a:schemeClr val="tx1"/>
              </a:solidFill>
              <a:latin typeface="Garamond" pitchFamily="18" charset="0"/>
            </a:endParaRPr>
          </a:p>
        </p:txBody>
      </p:sp>
      <p:sp>
        <p:nvSpPr>
          <p:cNvPr id="130051" name="Rectangle 3"/>
          <p:cNvSpPr>
            <a:spLocks noGrp="1" noChangeArrowheads="1"/>
          </p:cNvSpPr>
          <p:nvPr>
            <p:ph type="body" idx="1"/>
          </p:nvPr>
        </p:nvSpPr>
        <p:spPr/>
        <p:txBody>
          <a:bodyPr/>
          <a:lstStyle/>
          <a:p>
            <a:r>
              <a:rPr lang="en-US" sz="4000" dirty="0">
                <a:latin typeface="Garamond" pitchFamily="18" charset="0"/>
              </a:rPr>
              <a:t>What are historic districts and how did they come into being</a:t>
            </a:r>
            <a:r>
              <a:rPr lang="en-US" sz="4000" dirty="0" smtClean="0">
                <a:latin typeface="Garamond" pitchFamily="18" charset="0"/>
              </a:rPr>
              <a:t>?</a:t>
            </a:r>
          </a:p>
          <a:p>
            <a:endParaRPr lang="en-US" sz="4000" dirty="0">
              <a:latin typeface="Garamond" pitchFamily="18" charset="0"/>
            </a:endParaRPr>
          </a:p>
          <a:p>
            <a:r>
              <a:rPr lang="en-US" sz="4000" dirty="0">
                <a:latin typeface="Garamond" pitchFamily="18" charset="0"/>
              </a:rPr>
              <a:t>What are the different levels of historic district designation and what are their consequences and benefits?</a:t>
            </a:r>
          </a:p>
          <a:p>
            <a:pPr>
              <a:buFontTx/>
              <a:buNone/>
            </a:pP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l" eaLnBrk="1" hangingPunct="1"/>
            <a:r>
              <a:rPr lang="en-US" b="1" dirty="0" smtClean="0">
                <a:solidFill>
                  <a:schemeClr val="folHlink"/>
                </a:solidFill>
              </a:rPr>
              <a:t>  </a:t>
            </a:r>
            <a:r>
              <a:rPr lang="en-US" b="1" dirty="0" smtClean="0">
                <a:solidFill>
                  <a:schemeClr val="tx1"/>
                </a:solidFill>
                <a:latin typeface="Garamond" pitchFamily="18" charset="0"/>
              </a:rPr>
              <a:t>In Rural Historic Districts…</a:t>
            </a:r>
          </a:p>
        </p:txBody>
      </p:sp>
      <p:sp>
        <p:nvSpPr>
          <p:cNvPr id="18435" name="Rectangle 3"/>
          <p:cNvSpPr>
            <a:spLocks noGrp="1" noChangeArrowheads="1"/>
          </p:cNvSpPr>
          <p:nvPr>
            <p:ph idx="1"/>
          </p:nvPr>
        </p:nvSpPr>
        <p:spPr>
          <a:xfrm>
            <a:off x="457200" y="1600200"/>
            <a:ext cx="8229600" cy="5029200"/>
          </a:xfrm>
        </p:spPr>
        <p:txBody>
          <a:bodyPr/>
          <a:lstStyle/>
          <a:p>
            <a:pPr eaLnBrk="1" hangingPunct="1"/>
            <a:r>
              <a:rPr lang="en-US" dirty="0" smtClean="0">
                <a:latin typeface="Garamond" pitchFamily="18" charset="0"/>
              </a:rPr>
              <a:t>Landscape is of primary importance.</a:t>
            </a:r>
          </a:p>
          <a:p>
            <a:pPr eaLnBrk="1" hangingPunct="1"/>
            <a:r>
              <a:rPr lang="en-US" dirty="0" smtClean="0">
                <a:latin typeface="Garamond" pitchFamily="18" charset="0"/>
              </a:rPr>
              <a:t>Acreage is usually much larger than urban districts.</a:t>
            </a:r>
          </a:p>
          <a:p>
            <a:pPr eaLnBrk="1" hangingPunct="1"/>
            <a:r>
              <a:rPr lang="en-US" dirty="0" smtClean="0">
                <a:latin typeface="Garamond" pitchFamily="18" charset="0"/>
              </a:rPr>
              <a:t>Influence of the natural environment is visible.</a:t>
            </a:r>
          </a:p>
          <a:p>
            <a:pPr eaLnBrk="1" hangingPunct="1"/>
            <a:r>
              <a:rPr lang="en-US" dirty="0" smtClean="0">
                <a:latin typeface="Garamond" pitchFamily="18" charset="0"/>
              </a:rPr>
              <a:t>Number of man-made structures is relatively low by comparison.</a:t>
            </a:r>
          </a:p>
          <a:p>
            <a:pPr eaLnBrk="1" hangingPunct="1"/>
            <a:r>
              <a:rPr lang="en-US" dirty="0" smtClean="0">
                <a:latin typeface="Garamond" pitchFamily="18" charset="0"/>
              </a:rPr>
              <a:t>Common types: Agricultural, Maritime, Recreational, Military (battlefields).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914400"/>
          </a:xfrm>
        </p:spPr>
        <p:txBody>
          <a:bodyPr/>
          <a:lstStyle/>
          <a:p>
            <a:pPr algn="l" eaLnBrk="1" hangingPunct="1"/>
            <a:r>
              <a:rPr lang="en-US" sz="4000" b="1" dirty="0" smtClean="0">
                <a:solidFill>
                  <a:schemeClr val="tx1"/>
                </a:solidFill>
                <a:latin typeface="Garamond" pitchFamily="18" charset="0"/>
              </a:rPr>
              <a:t>In Urban/Suburban Historic Districts…</a:t>
            </a:r>
          </a:p>
        </p:txBody>
      </p:sp>
      <p:sp>
        <p:nvSpPr>
          <p:cNvPr id="19459" name="Rectangle 3"/>
          <p:cNvSpPr>
            <a:spLocks noGrp="1" noChangeArrowheads="1"/>
          </p:cNvSpPr>
          <p:nvPr>
            <p:ph idx="1"/>
          </p:nvPr>
        </p:nvSpPr>
        <p:spPr>
          <a:xfrm>
            <a:off x="0" y="990600"/>
            <a:ext cx="9144000" cy="5867400"/>
          </a:xfrm>
        </p:spPr>
        <p:txBody>
          <a:bodyPr/>
          <a:lstStyle/>
          <a:p>
            <a:pPr eaLnBrk="1" hangingPunct="1"/>
            <a:r>
              <a:rPr lang="en-US" sz="2800" dirty="0" smtClean="0">
                <a:latin typeface="Garamond" pitchFamily="18" charset="0"/>
              </a:rPr>
              <a:t>Resources may be more densely packed.</a:t>
            </a:r>
          </a:p>
          <a:p>
            <a:pPr eaLnBrk="1" hangingPunct="1">
              <a:buFontTx/>
              <a:buNone/>
            </a:pPr>
            <a:endParaRPr lang="en-US" sz="2800" dirty="0" smtClean="0">
              <a:latin typeface="Garamond" pitchFamily="18" charset="0"/>
            </a:endParaRPr>
          </a:p>
          <a:p>
            <a:pPr eaLnBrk="1" hangingPunct="1"/>
            <a:r>
              <a:rPr lang="en-US" sz="2800" dirty="0" smtClean="0">
                <a:latin typeface="Garamond" pitchFamily="18" charset="0"/>
              </a:rPr>
              <a:t>Open land area is reduced, so total acreage can be small (but not necessarily).</a:t>
            </a:r>
          </a:p>
          <a:p>
            <a:pPr eaLnBrk="1" hangingPunct="1">
              <a:buFontTx/>
              <a:buNone/>
            </a:pPr>
            <a:endParaRPr lang="en-US" sz="2800" dirty="0" smtClean="0">
              <a:latin typeface="Garamond" pitchFamily="18" charset="0"/>
            </a:endParaRPr>
          </a:p>
          <a:p>
            <a:pPr eaLnBrk="1" hangingPunct="1"/>
            <a:r>
              <a:rPr lang="en-US" sz="2800" dirty="0" smtClean="0">
                <a:latin typeface="Garamond" pitchFamily="18" charset="0"/>
              </a:rPr>
              <a:t>Natural environment may or may not be important.</a:t>
            </a:r>
          </a:p>
          <a:p>
            <a:pPr eaLnBrk="1" hangingPunct="1">
              <a:buFontTx/>
              <a:buNone/>
            </a:pPr>
            <a:endParaRPr lang="en-US" sz="2800" dirty="0" smtClean="0">
              <a:latin typeface="Garamond" pitchFamily="18" charset="0"/>
            </a:endParaRPr>
          </a:p>
          <a:p>
            <a:pPr eaLnBrk="1" hangingPunct="1"/>
            <a:r>
              <a:rPr lang="en-US" sz="2800" dirty="0" smtClean="0">
                <a:latin typeface="Garamond" pitchFamily="18" charset="0"/>
              </a:rPr>
              <a:t>Man-made resources will usually dominate.</a:t>
            </a:r>
          </a:p>
          <a:p>
            <a:pPr eaLnBrk="1" hangingPunct="1"/>
            <a:endParaRPr lang="en-US" sz="2800" dirty="0" smtClean="0">
              <a:latin typeface="Garamond" pitchFamily="18" charset="0"/>
            </a:endParaRPr>
          </a:p>
          <a:p>
            <a:pPr eaLnBrk="1" hangingPunct="1"/>
            <a:r>
              <a:rPr lang="en-US" sz="2800" dirty="0" smtClean="0">
                <a:latin typeface="Garamond" pitchFamily="18" charset="0"/>
              </a:rPr>
              <a:t>Common types: Residential, Commercial, Industrial, Government, Educational</a:t>
            </a:r>
          </a:p>
          <a:p>
            <a:pPr eaLnBrk="1" hangingPunct="1"/>
            <a:endParaRPr lang="en-US" sz="2800" dirty="0" smtClean="0">
              <a:latin typeface="Garamond"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457200" y="0"/>
            <a:ext cx="8229600" cy="914400"/>
          </a:xfrm>
        </p:spPr>
        <p:txBody>
          <a:bodyPr/>
          <a:lstStyle/>
          <a:p>
            <a:r>
              <a:rPr lang="en-US" sz="3600" b="1" dirty="0" smtClean="0">
                <a:latin typeface="Garamond" pitchFamily="18" charset="0"/>
              </a:rPr>
              <a:t>National Register and VLR Historic </a:t>
            </a:r>
            <a:r>
              <a:rPr lang="en-US" sz="3600" b="1" dirty="0">
                <a:latin typeface="Garamond" pitchFamily="18" charset="0"/>
              </a:rPr>
              <a:t>District Variety</a:t>
            </a:r>
          </a:p>
        </p:txBody>
      </p:sp>
      <p:sp>
        <p:nvSpPr>
          <p:cNvPr id="138243" name="Rectangle 3"/>
          <p:cNvSpPr>
            <a:spLocks noGrp="1" noChangeArrowheads="1"/>
          </p:cNvSpPr>
          <p:nvPr>
            <p:ph type="body" idx="1"/>
          </p:nvPr>
        </p:nvSpPr>
        <p:spPr>
          <a:xfrm>
            <a:off x="457200" y="3962400"/>
            <a:ext cx="3124200" cy="457199"/>
          </a:xfrm>
        </p:spPr>
        <p:txBody>
          <a:bodyPr/>
          <a:lstStyle/>
          <a:p>
            <a:pPr>
              <a:buFontTx/>
              <a:buNone/>
            </a:pPr>
            <a:r>
              <a:rPr lang="en-US" sz="2000" dirty="0" smtClean="0">
                <a:latin typeface="Garamond" pitchFamily="18" charset="0"/>
              </a:rPr>
              <a:t>Pierce Street HD, Lynchburg </a:t>
            </a:r>
            <a:endParaRPr lang="en-US" sz="2000" dirty="0">
              <a:latin typeface="Garamond" pitchFamily="18" charset="0"/>
            </a:endParaRPr>
          </a:p>
        </p:txBody>
      </p:sp>
      <p:sp>
        <p:nvSpPr>
          <p:cNvPr id="6" name="TextBox 5"/>
          <p:cNvSpPr txBox="1"/>
          <p:nvPr/>
        </p:nvSpPr>
        <p:spPr>
          <a:xfrm>
            <a:off x="0" y="914400"/>
            <a:ext cx="9144000" cy="830997"/>
          </a:xfrm>
          <a:prstGeom prst="rect">
            <a:avLst/>
          </a:prstGeom>
          <a:noFill/>
        </p:spPr>
        <p:txBody>
          <a:bodyPr wrap="square" rtlCol="0">
            <a:spAutoFit/>
          </a:bodyPr>
          <a:lstStyle/>
          <a:p>
            <a:r>
              <a:rPr lang="en-US" sz="2400" dirty="0" smtClean="0">
                <a:latin typeface="Garamond" pitchFamily="18" charset="0"/>
              </a:rPr>
              <a:t>Even among districts of the same general type, such as residential, great variety can be found.  </a:t>
            </a:r>
            <a:endParaRPr lang="en-US" sz="2400" dirty="0">
              <a:latin typeface="Garamond" pitchFamily="18" charset="0"/>
            </a:endParaRPr>
          </a:p>
        </p:txBody>
      </p:sp>
      <p:pic>
        <p:nvPicPr>
          <p:cNvPr id="7" name="Picture 6" descr="ParkFairfax_2-Lighter Copy"/>
          <p:cNvPicPr>
            <a:picLocks noChangeAspect="1" noChangeArrowheads="1"/>
          </p:cNvPicPr>
          <p:nvPr/>
        </p:nvPicPr>
        <p:blipFill>
          <a:blip r:embed="rId3" cstate="screen"/>
          <a:srcRect/>
          <a:stretch>
            <a:fillRect/>
          </a:stretch>
        </p:blipFill>
        <p:spPr bwMode="auto">
          <a:xfrm>
            <a:off x="304800" y="4343400"/>
            <a:ext cx="3200400" cy="2218991"/>
          </a:xfrm>
          <a:prstGeom prst="rect">
            <a:avLst/>
          </a:prstGeom>
          <a:noFill/>
        </p:spPr>
      </p:pic>
      <p:sp>
        <p:nvSpPr>
          <p:cNvPr id="8" name="TextBox 7"/>
          <p:cNvSpPr txBox="1"/>
          <p:nvPr/>
        </p:nvSpPr>
        <p:spPr>
          <a:xfrm>
            <a:off x="3505200" y="6457890"/>
            <a:ext cx="2438400" cy="400110"/>
          </a:xfrm>
          <a:prstGeom prst="rect">
            <a:avLst/>
          </a:prstGeom>
          <a:noFill/>
        </p:spPr>
        <p:txBody>
          <a:bodyPr wrap="square" rtlCol="0">
            <a:spAutoFit/>
          </a:bodyPr>
          <a:lstStyle/>
          <a:p>
            <a:r>
              <a:rPr lang="en-US" sz="2000" dirty="0" err="1" smtClean="0">
                <a:latin typeface="Garamond" pitchFamily="18" charset="0"/>
              </a:rPr>
              <a:t>Parkfairfax</a:t>
            </a:r>
            <a:r>
              <a:rPr lang="en-US" sz="2000" dirty="0" smtClean="0">
                <a:latin typeface="Garamond" pitchFamily="18" charset="0"/>
              </a:rPr>
              <a:t>, Alexandria</a:t>
            </a:r>
            <a:endParaRPr lang="en-US" sz="2000" dirty="0">
              <a:latin typeface="Garamond" pitchFamily="18" charset="0"/>
            </a:endParaRPr>
          </a:p>
        </p:txBody>
      </p:sp>
      <p:pic>
        <p:nvPicPr>
          <p:cNvPr id="9" name="Picture 8" descr="VA_LynchburgCity_PierceStreetRenaissanceHistoricDistrict_0002.jpg"/>
          <p:cNvPicPr>
            <a:picLocks noChangeAspect="1"/>
          </p:cNvPicPr>
          <p:nvPr/>
        </p:nvPicPr>
        <p:blipFill>
          <a:blip r:embed="rId4" cstate="print"/>
          <a:stretch>
            <a:fillRect/>
          </a:stretch>
        </p:blipFill>
        <p:spPr>
          <a:xfrm>
            <a:off x="342872" y="1676400"/>
            <a:ext cx="3467127" cy="2310841"/>
          </a:xfrm>
          <a:prstGeom prst="rect">
            <a:avLst/>
          </a:prstGeom>
        </p:spPr>
      </p:pic>
      <p:pic>
        <p:nvPicPr>
          <p:cNvPr id="10" name="Picture 9" descr="hollinHillsCombo.jpg"/>
          <p:cNvPicPr>
            <a:picLocks noChangeAspect="1"/>
          </p:cNvPicPr>
          <p:nvPr/>
        </p:nvPicPr>
        <p:blipFill>
          <a:blip r:embed="rId5" cstate="print"/>
          <a:stretch>
            <a:fillRect/>
          </a:stretch>
        </p:blipFill>
        <p:spPr>
          <a:xfrm>
            <a:off x="5410200" y="1371600"/>
            <a:ext cx="3352800" cy="2238546"/>
          </a:xfrm>
          <a:prstGeom prst="rect">
            <a:avLst/>
          </a:prstGeom>
        </p:spPr>
      </p:pic>
      <p:sp>
        <p:nvSpPr>
          <p:cNvPr id="11" name="TextBox 10"/>
          <p:cNvSpPr txBox="1"/>
          <p:nvPr/>
        </p:nvSpPr>
        <p:spPr>
          <a:xfrm>
            <a:off x="5334000" y="3581400"/>
            <a:ext cx="3429000" cy="400110"/>
          </a:xfrm>
          <a:prstGeom prst="rect">
            <a:avLst/>
          </a:prstGeom>
          <a:noFill/>
        </p:spPr>
        <p:txBody>
          <a:bodyPr wrap="square" rtlCol="0">
            <a:spAutoFit/>
          </a:bodyPr>
          <a:lstStyle/>
          <a:p>
            <a:r>
              <a:rPr lang="en-US" sz="2000" dirty="0" err="1" smtClean="0">
                <a:latin typeface="Garamond" pitchFamily="18" charset="0"/>
              </a:rPr>
              <a:t>Hollin</a:t>
            </a:r>
            <a:r>
              <a:rPr lang="en-US" sz="2000" dirty="0" smtClean="0">
                <a:latin typeface="Garamond" pitchFamily="18" charset="0"/>
              </a:rPr>
              <a:t> Hills HD, Fairfax County</a:t>
            </a:r>
            <a:endParaRPr lang="en-US" sz="2000" dirty="0">
              <a:latin typeface="Garamond" pitchFamily="18" charset="0"/>
            </a:endParaRPr>
          </a:p>
        </p:txBody>
      </p:sp>
      <p:pic>
        <p:nvPicPr>
          <p:cNvPr id="12" name="Picture 11" descr="riverlandCombo.jpg"/>
          <p:cNvPicPr>
            <a:picLocks noChangeAspect="1"/>
          </p:cNvPicPr>
          <p:nvPr/>
        </p:nvPicPr>
        <p:blipFill>
          <a:blip r:embed="rId6" cstate="print"/>
          <a:srcRect t="11719" b="29688"/>
          <a:stretch>
            <a:fillRect/>
          </a:stretch>
        </p:blipFill>
        <p:spPr>
          <a:xfrm>
            <a:off x="4114800" y="4114800"/>
            <a:ext cx="4241800" cy="1905000"/>
          </a:xfrm>
          <a:prstGeom prst="rect">
            <a:avLst/>
          </a:prstGeom>
        </p:spPr>
      </p:pic>
      <p:sp>
        <p:nvSpPr>
          <p:cNvPr id="13" name="TextBox 12"/>
          <p:cNvSpPr txBox="1"/>
          <p:nvPr/>
        </p:nvSpPr>
        <p:spPr>
          <a:xfrm>
            <a:off x="4724400" y="6019800"/>
            <a:ext cx="2971800" cy="400110"/>
          </a:xfrm>
          <a:prstGeom prst="rect">
            <a:avLst/>
          </a:prstGeom>
          <a:noFill/>
        </p:spPr>
        <p:txBody>
          <a:bodyPr wrap="square" rtlCol="0">
            <a:spAutoFit/>
          </a:bodyPr>
          <a:lstStyle/>
          <a:p>
            <a:r>
              <a:rPr lang="en-US" sz="2000" dirty="0" err="1" smtClean="0">
                <a:latin typeface="Garamond" pitchFamily="18" charset="0"/>
              </a:rPr>
              <a:t>Riverland</a:t>
            </a:r>
            <a:r>
              <a:rPr lang="en-US" sz="2000" dirty="0" smtClean="0">
                <a:latin typeface="Garamond" pitchFamily="18" charset="0"/>
              </a:rPr>
              <a:t> HD, Roanoke</a:t>
            </a:r>
            <a:endParaRPr lang="en-US" sz="2000" dirty="0">
              <a:latin typeface="Garamond"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1417638"/>
          </a:xfrm>
        </p:spPr>
        <p:txBody>
          <a:bodyPr/>
          <a:lstStyle/>
          <a:p>
            <a:pPr eaLnBrk="1" hangingPunct="1"/>
            <a:r>
              <a:rPr lang="en-US" sz="4000" b="1" dirty="0" smtClean="0">
                <a:solidFill>
                  <a:schemeClr val="tx1"/>
                </a:solidFill>
                <a:latin typeface="Garamond" pitchFamily="18" charset="0"/>
              </a:rPr>
              <a:t>What Resources Make Up a </a:t>
            </a:r>
            <a:br>
              <a:rPr lang="en-US" sz="4000" b="1" dirty="0" smtClean="0">
                <a:solidFill>
                  <a:schemeClr val="tx1"/>
                </a:solidFill>
                <a:latin typeface="Garamond" pitchFamily="18" charset="0"/>
              </a:rPr>
            </a:br>
            <a:r>
              <a:rPr lang="en-US" sz="4000" b="1" dirty="0" smtClean="0">
                <a:solidFill>
                  <a:schemeClr val="tx1"/>
                </a:solidFill>
                <a:latin typeface="Garamond" pitchFamily="18" charset="0"/>
              </a:rPr>
              <a:t>Historic District?</a:t>
            </a:r>
          </a:p>
        </p:txBody>
      </p:sp>
      <p:sp>
        <p:nvSpPr>
          <p:cNvPr id="21507" name="Rectangle 3"/>
          <p:cNvSpPr>
            <a:spLocks noGrp="1" noChangeArrowheads="1"/>
          </p:cNvSpPr>
          <p:nvPr>
            <p:ph idx="1"/>
          </p:nvPr>
        </p:nvSpPr>
        <p:spPr>
          <a:xfrm>
            <a:off x="457200" y="1524000"/>
            <a:ext cx="8229600" cy="4906963"/>
          </a:xfrm>
        </p:spPr>
        <p:txBody>
          <a:bodyPr/>
          <a:lstStyle/>
          <a:p>
            <a:pPr eaLnBrk="1" hangingPunct="1">
              <a:buFontTx/>
              <a:buNone/>
            </a:pPr>
            <a:r>
              <a:rPr lang="en-US" dirty="0" smtClean="0">
                <a:latin typeface="Garamond" pitchFamily="18" charset="0"/>
              </a:rPr>
              <a:t>Resources within historic districts may consist of buildings, sites, structures, and/or objects. </a:t>
            </a:r>
          </a:p>
          <a:p>
            <a:pPr eaLnBrk="1" hangingPunct="1">
              <a:buFontTx/>
              <a:buNone/>
            </a:pPr>
            <a:r>
              <a:rPr lang="en-US" dirty="0" smtClean="0">
                <a:latin typeface="Garamond" pitchFamily="18" charset="0"/>
              </a:rPr>
              <a:t>Resources are either </a:t>
            </a:r>
            <a:r>
              <a:rPr lang="en-US" i="1" dirty="0" smtClean="0">
                <a:latin typeface="Garamond" pitchFamily="18" charset="0"/>
              </a:rPr>
              <a:t>contributing</a:t>
            </a:r>
            <a:r>
              <a:rPr lang="en-US" dirty="0" smtClean="0">
                <a:latin typeface="Garamond" pitchFamily="18" charset="0"/>
              </a:rPr>
              <a:t> or </a:t>
            </a:r>
            <a:r>
              <a:rPr lang="en-US" i="1" dirty="0" smtClean="0">
                <a:latin typeface="Garamond" pitchFamily="18" charset="0"/>
              </a:rPr>
              <a:t>non-contributing </a:t>
            </a:r>
            <a:r>
              <a:rPr lang="en-US" dirty="0" smtClean="0">
                <a:latin typeface="Garamond" pitchFamily="18" charset="0"/>
              </a:rPr>
              <a:t>to the historic district.</a:t>
            </a:r>
          </a:p>
          <a:p>
            <a:pPr>
              <a:buNone/>
            </a:pPr>
            <a:r>
              <a:rPr lang="en-US" dirty="0" smtClean="0">
                <a:latin typeface="Garamond" pitchFamily="18" charset="0"/>
              </a:rPr>
              <a:t>Streets, landscaping, vegetation, paths, walkways, piers, open spaces, vacant lots, and other features are generally considered part of the district’s setting.</a:t>
            </a:r>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0"/>
            <a:ext cx="8229600" cy="1417638"/>
          </a:xfrm>
        </p:spPr>
        <p:txBody>
          <a:bodyPr/>
          <a:lstStyle/>
          <a:p>
            <a:pPr eaLnBrk="1" hangingPunct="1"/>
            <a:r>
              <a:rPr lang="en-US" sz="4000" b="1" dirty="0" smtClean="0">
                <a:solidFill>
                  <a:schemeClr val="tx1"/>
                </a:solidFill>
                <a:latin typeface="Garamond" pitchFamily="18" charset="0"/>
              </a:rPr>
              <a:t>What does “Contributing” mean?</a:t>
            </a:r>
          </a:p>
        </p:txBody>
      </p:sp>
      <p:sp>
        <p:nvSpPr>
          <p:cNvPr id="21507" name="Rectangle 3"/>
          <p:cNvSpPr>
            <a:spLocks noGrp="1" noChangeArrowheads="1"/>
          </p:cNvSpPr>
          <p:nvPr>
            <p:ph idx="1"/>
          </p:nvPr>
        </p:nvSpPr>
        <p:spPr>
          <a:xfrm>
            <a:off x="457200" y="1524000"/>
            <a:ext cx="8229600" cy="4906963"/>
          </a:xfrm>
        </p:spPr>
        <p:txBody>
          <a:bodyPr/>
          <a:lstStyle/>
          <a:p>
            <a:pPr eaLnBrk="1" hangingPunct="1">
              <a:buFontTx/>
              <a:buNone/>
            </a:pPr>
            <a:r>
              <a:rPr lang="en-US" dirty="0" smtClean="0">
                <a:latin typeface="Garamond" pitchFamily="18" charset="0"/>
              </a:rPr>
              <a:t>A resource </a:t>
            </a:r>
            <a:r>
              <a:rPr lang="en-US" i="1" dirty="0" smtClean="0">
                <a:latin typeface="Garamond" pitchFamily="18" charset="0"/>
              </a:rPr>
              <a:t>contributes</a:t>
            </a:r>
            <a:r>
              <a:rPr lang="en-US" dirty="0" smtClean="0">
                <a:latin typeface="Garamond" pitchFamily="18" charset="0"/>
              </a:rPr>
              <a:t> to the historic character of the district because:</a:t>
            </a:r>
          </a:p>
          <a:p>
            <a:pPr eaLnBrk="1" hangingPunct="1"/>
            <a:r>
              <a:rPr lang="en-US" dirty="0" smtClean="0">
                <a:latin typeface="Garamond" pitchFamily="18" charset="0"/>
              </a:rPr>
              <a:t>It was present during the time when the district gained its significance (period of significance)</a:t>
            </a:r>
          </a:p>
          <a:p>
            <a:pPr eaLnBrk="1" hangingPunct="1"/>
            <a:r>
              <a:rPr lang="en-US" dirty="0" smtClean="0">
                <a:latin typeface="Garamond" pitchFamily="18" charset="0"/>
              </a:rPr>
              <a:t>It relates to the significant historic themes of the district</a:t>
            </a:r>
          </a:p>
          <a:p>
            <a:pPr eaLnBrk="1" hangingPunct="1"/>
            <a:r>
              <a:rPr lang="en-US" dirty="0" smtClean="0">
                <a:latin typeface="Garamond" pitchFamily="18" charset="0"/>
              </a:rPr>
              <a:t>It retains historic integrity from the period of significance (physically still appears as a historic building)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144000" cy="1417638"/>
          </a:xfrm>
        </p:spPr>
        <p:txBody>
          <a:bodyPr/>
          <a:lstStyle/>
          <a:p>
            <a:pPr eaLnBrk="1" hangingPunct="1"/>
            <a:r>
              <a:rPr lang="en-US" sz="4000" b="1" dirty="0" smtClean="0">
                <a:solidFill>
                  <a:schemeClr val="tx1"/>
                </a:solidFill>
                <a:latin typeface="Garamond" pitchFamily="18" charset="0"/>
              </a:rPr>
              <a:t>What does “Non-contributing” mean?</a:t>
            </a:r>
          </a:p>
        </p:txBody>
      </p:sp>
      <p:sp>
        <p:nvSpPr>
          <p:cNvPr id="22531" name="Rectangle 3"/>
          <p:cNvSpPr>
            <a:spLocks noGrp="1" noChangeArrowheads="1"/>
          </p:cNvSpPr>
          <p:nvPr>
            <p:ph idx="1"/>
          </p:nvPr>
        </p:nvSpPr>
        <p:spPr>
          <a:xfrm>
            <a:off x="457200" y="1524000"/>
            <a:ext cx="8229600" cy="4983163"/>
          </a:xfrm>
        </p:spPr>
        <p:txBody>
          <a:bodyPr/>
          <a:lstStyle/>
          <a:p>
            <a:pPr eaLnBrk="1" hangingPunct="1">
              <a:buFontTx/>
              <a:buNone/>
            </a:pPr>
            <a:r>
              <a:rPr lang="en-US" dirty="0" smtClean="0">
                <a:latin typeface="Garamond" pitchFamily="18" charset="0"/>
              </a:rPr>
              <a:t>The resource does not add to the historic character of the district because:</a:t>
            </a:r>
          </a:p>
          <a:p>
            <a:pPr eaLnBrk="1" hangingPunct="1"/>
            <a:r>
              <a:rPr lang="en-US" dirty="0" smtClean="0">
                <a:latin typeface="Garamond" pitchFamily="18" charset="0"/>
              </a:rPr>
              <a:t>It was built outside the district’s period of significance (after </a:t>
            </a:r>
            <a:r>
              <a:rPr lang="en-US" i="1" dirty="0" smtClean="0">
                <a:latin typeface="Garamond" pitchFamily="18" charset="0"/>
              </a:rPr>
              <a:t>or </a:t>
            </a:r>
            <a:r>
              <a:rPr lang="en-US" dirty="0" smtClean="0">
                <a:latin typeface="Garamond" pitchFamily="18" charset="0"/>
              </a:rPr>
              <a:t>before).</a:t>
            </a:r>
          </a:p>
          <a:p>
            <a:pPr eaLnBrk="1" hangingPunct="1"/>
            <a:r>
              <a:rPr lang="en-US" dirty="0" smtClean="0">
                <a:latin typeface="Garamond" pitchFamily="18" charset="0"/>
              </a:rPr>
              <a:t>It does not relate to the historic theme(s) of the district.</a:t>
            </a:r>
          </a:p>
          <a:p>
            <a:pPr eaLnBrk="1" hangingPunct="1"/>
            <a:r>
              <a:rPr lang="en-US" dirty="0" smtClean="0">
                <a:latin typeface="Garamond" pitchFamily="18" charset="0"/>
              </a:rPr>
              <a:t>Due to alterations, changes, or additions, it no longer retains historic integrity (no longer conveys its historic associations).</a:t>
            </a:r>
          </a:p>
          <a:p>
            <a:pPr eaLnBrk="1" hangingPunct="1"/>
            <a:endParaRPr lang="en-US" sz="2800" dirty="0" smtClean="0">
              <a:solidFill>
                <a:schemeClr val="folHlink"/>
              </a:solidFill>
              <a:latin typeface="Britannic Bold"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
            <a:ext cx="9144000" cy="1295399"/>
          </a:xfrm>
        </p:spPr>
        <p:txBody>
          <a:bodyPr/>
          <a:lstStyle/>
          <a:p>
            <a:pPr eaLnBrk="1" hangingPunct="1"/>
            <a:r>
              <a:rPr lang="en-US" sz="4000" b="1" dirty="0" smtClean="0">
                <a:solidFill>
                  <a:schemeClr val="tx1"/>
                </a:solidFill>
                <a:latin typeface="Garamond" pitchFamily="18" charset="0"/>
              </a:rPr>
              <a:t>How are Historic District Boundaries Chosen?</a:t>
            </a:r>
          </a:p>
        </p:txBody>
      </p:sp>
      <p:sp>
        <p:nvSpPr>
          <p:cNvPr id="23555" name="Rectangle 3"/>
          <p:cNvSpPr>
            <a:spLocks noGrp="1" noChangeArrowheads="1"/>
          </p:cNvSpPr>
          <p:nvPr>
            <p:ph idx="1"/>
          </p:nvPr>
        </p:nvSpPr>
        <p:spPr>
          <a:xfrm>
            <a:off x="0" y="1676400"/>
            <a:ext cx="9144000" cy="5181600"/>
          </a:xfrm>
        </p:spPr>
        <p:txBody>
          <a:bodyPr/>
          <a:lstStyle/>
          <a:p>
            <a:pPr eaLnBrk="1" hangingPunct="1">
              <a:buClr>
                <a:schemeClr val="tx1"/>
              </a:buClr>
              <a:buNone/>
            </a:pPr>
            <a:r>
              <a:rPr lang="en-US" sz="2400" dirty="0" smtClean="0">
                <a:latin typeface="Garamond" pitchFamily="18" charset="0"/>
              </a:rPr>
              <a:t>Historic district boundaries may be based on one or a combination of factors, the most typical including:</a:t>
            </a:r>
          </a:p>
          <a:p>
            <a:pPr eaLnBrk="1" hangingPunct="1">
              <a:buClr>
                <a:schemeClr val="tx1"/>
              </a:buClr>
            </a:pPr>
            <a:r>
              <a:rPr lang="en-US" sz="2400" dirty="0" smtClean="0">
                <a:latin typeface="Garamond" pitchFamily="18" charset="0"/>
              </a:rPr>
              <a:t>Physical, natural boundaries: rivers, lakes, hills, valleys, etc.</a:t>
            </a:r>
          </a:p>
          <a:p>
            <a:pPr eaLnBrk="1" hangingPunct="1">
              <a:buClr>
                <a:schemeClr val="tx1"/>
              </a:buClr>
            </a:pPr>
            <a:r>
              <a:rPr lang="en-US" sz="2400" dirty="0" smtClean="0">
                <a:latin typeface="Garamond" pitchFamily="18" charset="0"/>
              </a:rPr>
              <a:t>Man-made features: roads, highways, etc.</a:t>
            </a:r>
          </a:p>
          <a:p>
            <a:pPr eaLnBrk="1" hangingPunct="1">
              <a:buClr>
                <a:schemeClr val="tx1"/>
              </a:buClr>
            </a:pPr>
            <a:r>
              <a:rPr lang="en-US" sz="2400" dirty="0" smtClean="0">
                <a:latin typeface="Garamond" pitchFamily="18" charset="0"/>
              </a:rPr>
              <a:t>Political boundaries: corporation lines, wards, etc.</a:t>
            </a:r>
          </a:p>
          <a:p>
            <a:pPr eaLnBrk="1" hangingPunct="1">
              <a:buClr>
                <a:schemeClr val="tx1"/>
              </a:buClr>
            </a:pPr>
            <a:r>
              <a:rPr lang="en-US" sz="2400" dirty="0" smtClean="0">
                <a:latin typeface="Garamond" pitchFamily="18" charset="0"/>
              </a:rPr>
              <a:t>Age of buildings.</a:t>
            </a:r>
          </a:p>
          <a:p>
            <a:pPr eaLnBrk="1" hangingPunct="1">
              <a:buClr>
                <a:schemeClr val="tx1"/>
              </a:buClr>
            </a:pPr>
            <a:r>
              <a:rPr lang="en-US" sz="2400" dirty="0" smtClean="0">
                <a:latin typeface="Garamond" pitchFamily="18" charset="0"/>
              </a:rPr>
              <a:t>Architectural style.</a:t>
            </a:r>
          </a:p>
          <a:p>
            <a:pPr eaLnBrk="1" hangingPunct="1">
              <a:buClr>
                <a:schemeClr val="tx1"/>
              </a:buClr>
            </a:pPr>
            <a:r>
              <a:rPr lang="en-US" sz="2400" dirty="0" smtClean="0">
                <a:latin typeface="Garamond" pitchFamily="18" charset="0"/>
              </a:rPr>
              <a:t>Associations with historical events or persons.</a:t>
            </a:r>
          </a:p>
          <a:p>
            <a:pPr eaLnBrk="1" hangingPunct="1">
              <a:buClr>
                <a:schemeClr val="tx1"/>
              </a:buClr>
            </a:pPr>
            <a:r>
              <a:rPr lang="en-US" sz="2400" dirty="0" smtClean="0">
                <a:latin typeface="Garamond" pitchFamily="18" charset="0"/>
              </a:rPr>
              <a:t>Integrity—how much has been lost to demolition or incompatible development?</a:t>
            </a:r>
          </a:p>
          <a:p>
            <a:pPr eaLnBrk="1" hangingPunct="1">
              <a:buClr>
                <a:schemeClr val="tx1"/>
              </a:buClr>
            </a:pPr>
            <a:r>
              <a:rPr lang="en-US" sz="2400" dirty="0" smtClean="0">
                <a:latin typeface="Garamond" pitchFamily="18" charset="0"/>
              </a:rPr>
              <a:t>Cultural relationships (particularly archaeological districts).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0" y="0"/>
            <a:ext cx="9144000" cy="1905000"/>
          </a:xfrm>
        </p:spPr>
        <p:txBody>
          <a:bodyPr/>
          <a:lstStyle/>
          <a:p>
            <a:pPr algn="ctr"/>
            <a:r>
              <a:rPr lang="en-US" sz="4000" b="1" dirty="0">
                <a:latin typeface="Garamond" pitchFamily="18" charset="0"/>
              </a:rPr>
              <a:t>What is DHR’s </a:t>
            </a:r>
            <a:r>
              <a:rPr lang="en-US" sz="4000" b="1" dirty="0" smtClean="0">
                <a:latin typeface="Garamond" pitchFamily="18" charset="0"/>
              </a:rPr>
              <a:t>role in Nominating National Register and VLR </a:t>
            </a:r>
            <a:br>
              <a:rPr lang="en-US" sz="4000" b="1" dirty="0" smtClean="0">
                <a:latin typeface="Garamond" pitchFamily="18" charset="0"/>
              </a:rPr>
            </a:br>
            <a:r>
              <a:rPr lang="en-US" sz="4000" b="1" dirty="0" smtClean="0">
                <a:latin typeface="Garamond" pitchFamily="18" charset="0"/>
              </a:rPr>
              <a:t>Historic Districts?</a:t>
            </a:r>
            <a:endParaRPr lang="en-US" sz="4000" b="1" dirty="0">
              <a:latin typeface="Garamond" pitchFamily="18" charset="0"/>
            </a:endParaRPr>
          </a:p>
        </p:txBody>
      </p:sp>
      <p:sp>
        <p:nvSpPr>
          <p:cNvPr id="65539" name="Rectangle 3"/>
          <p:cNvSpPr>
            <a:spLocks noGrp="1" noChangeArrowheads="1"/>
          </p:cNvSpPr>
          <p:nvPr>
            <p:ph type="body" idx="1"/>
          </p:nvPr>
        </p:nvSpPr>
        <p:spPr>
          <a:xfrm>
            <a:off x="304800" y="2133600"/>
            <a:ext cx="8610600" cy="4724400"/>
          </a:xfrm>
        </p:spPr>
        <p:txBody>
          <a:bodyPr/>
          <a:lstStyle/>
          <a:p>
            <a:pPr>
              <a:buClr>
                <a:srgbClr val="0066CC"/>
              </a:buClr>
              <a:buFontTx/>
              <a:buChar char="•"/>
            </a:pPr>
            <a:r>
              <a:rPr lang="en-US" sz="2400" dirty="0">
                <a:latin typeface="Garamond" pitchFamily="18" charset="0"/>
              </a:rPr>
              <a:t>Residents/locality works with DHR to achieve designation and technical assistance </a:t>
            </a:r>
            <a:r>
              <a:rPr lang="en-US" sz="2400" dirty="0" smtClean="0">
                <a:latin typeface="Garamond" pitchFamily="18" charset="0"/>
              </a:rPr>
              <a:t>afterward.</a:t>
            </a:r>
            <a:endParaRPr lang="en-US" sz="2400" dirty="0">
              <a:latin typeface="Garamond" pitchFamily="18" charset="0"/>
            </a:endParaRPr>
          </a:p>
          <a:p>
            <a:pPr>
              <a:buClr>
                <a:srgbClr val="0066CC"/>
              </a:buClr>
              <a:buFontTx/>
              <a:buChar char="•"/>
            </a:pPr>
            <a:endParaRPr lang="en-US" sz="2400" dirty="0">
              <a:latin typeface="Garamond" pitchFamily="18" charset="0"/>
            </a:endParaRPr>
          </a:p>
          <a:p>
            <a:pPr>
              <a:buClr>
                <a:srgbClr val="0066CC"/>
              </a:buClr>
              <a:buFontTx/>
              <a:buChar char="•"/>
            </a:pPr>
            <a:r>
              <a:rPr lang="en-US" sz="2400" dirty="0">
                <a:latin typeface="Garamond" pitchFamily="18" charset="0"/>
              </a:rPr>
              <a:t>DHR </a:t>
            </a:r>
            <a:r>
              <a:rPr lang="en-US" sz="2400" dirty="0" smtClean="0">
                <a:latin typeface="Garamond" pitchFamily="18" charset="0"/>
              </a:rPr>
              <a:t>reviews and processes </a:t>
            </a:r>
            <a:r>
              <a:rPr lang="en-US" sz="2400" dirty="0">
                <a:latin typeface="Garamond" pitchFamily="18" charset="0"/>
              </a:rPr>
              <a:t>nomination, </a:t>
            </a:r>
            <a:r>
              <a:rPr lang="en-US" sz="2400" dirty="0" smtClean="0">
                <a:latin typeface="Garamond" pitchFamily="18" charset="0"/>
              </a:rPr>
              <a:t>and notifies </a:t>
            </a:r>
            <a:r>
              <a:rPr lang="en-US" sz="2400" dirty="0">
                <a:latin typeface="Garamond" pitchFamily="18" charset="0"/>
              </a:rPr>
              <a:t>all owners and adjacent owners of </a:t>
            </a:r>
            <a:r>
              <a:rPr lang="en-US" sz="2400" dirty="0" smtClean="0">
                <a:latin typeface="Garamond" pitchFamily="18" charset="0"/>
              </a:rPr>
              <a:t>the nomination.</a:t>
            </a:r>
            <a:endParaRPr lang="en-US" sz="2400" dirty="0">
              <a:latin typeface="Garamond" pitchFamily="18" charset="0"/>
            </a:endParaRPr>
          </a:p>
          <a:p>
            <a:pPr>
              <a:buClr>
                <a:srgbClr val="0066CC"/>
              </a:buClr>
              <a:buFontTx/>
              <a:buChar char="•"/>
            </a:pPr>
            <a:endParaRPr lang="en-US" sz="2400" dirty="0">
              <a:latin typeface="Garamond" pitchFamily="18" charset="0"/>
            </a:endParaRPr>
          </a:p>
          <a:p>
            <a:pPr>
              <a:buClr>
                <a:srgbClr val="0066CC"/>
              </a:buClr>
              <a:buFontTx/>
              <a:buChar char="•"/>
            </a:pPr>
            <a:r>
              <a:rPr lang="en-US" sz="2400" dirty="0" smtClean="0">
                <a:latin typeface="Garamond" pitchFamily="18" charset="0"/>
              </a:rPr>
              <a:t>Board of Historic </a:t>
            </a:r>
            <a:r>
              <a:rPr lang="en-US" sz="2400" dirty="0" smtClean="0">
                <a:latin typeface="Garamond" pitchFamily="18" charset="0"/>
              </a:rPr>
              <a:t>Resources reviews nomination and places it in the VLR; State </a:t>
            </a:r>
            <a:r>
              <a:rPr lang="en-US" sz="2400" dirty="0">
                <a:latin typeface="Garamond" pitchFamily="18" charset="0"/>
              </a:rPr>
              <a:t>Review Board </a:t>
            </a:r>
            <a:r>
              <a:rPr lang="en-US" sz="2400" dirty="0" smtClean="0">
                <a:latin typeface="Garamond" pitchFamily="18" charset="0"/>
              </a:rPr>
              <a:t>reviews nomination and recommends it to be sent to the National Park Service to inclusion in the NRHP.</a:t>
            </a:r>
            <a:endParaRPr lang="en-US" sz="2400" dirty="0">
              <a:latin typeface="Garamond" pitchFamily="18" charset="0"/>
            </a:endParaRPr>
          </a:p>
          <a:p>
            <a:pPr>
              <a:buClr>
                <a:srgbClr val="0066CC"/>
              </a:buClr>
              <a:buFontTx/>
              <a:buNone/>
            </a:pPr>
            <a:endParaRPr lang="en-US" sz="2400" dirty="0">
              <a:latin typeface="Garamond" pitchFamily="18" charset="0"/>
            </a:endParaRPr>
          </a:p>
          <a:p>
            <a:pPr>
              <a:buClr>
                <a:srgbClr val="0066CC"/>
              </a:buClr>
              <a:buFontTx/>
              <a:buChar char="•"/>
            </a:pPr>
            <a:r>
              <a:rPr lang="en-US" sz="2400" dirty="0">
                <a:latin typeface="Garamond" pitchFamily="18" charset="0"/>
              </a:rPr>
              <a:t>If more than half of </a:t>
            </a:r>
            <a:r>
              <a:rPr lang="en-US" sz="2400" i="1" dirty="0">
                <a:latin typeface="Garamond" pitchFamily="18" charset="0"/>
              </a:rPr>
              <a:t>owners</a:t>
            </a:r>
            <a:r>
              <a:rPr lang="en-US" sz="2400" dirty="0">
                <a:latin typeface="Garamond" pitchFamily="18" charset="0"/>
              </a:rPr>
              <a:t> object, nomination does not go </a:t>
            </a:r>
            <a:r>
              <a:rPr lang="en-US" sz="2400" dirty="0" smtClean="0">
                <a:latin typeface="Garamond" pitchFamily="18" charset="0"/>
              </a:rPr>
              <a:t>forward.</a:t>
            </a:r>
            <a:endParaRPr lang="en-US" sz="2800" dirty="0">
              <a:solidFill>
                <a:srgbClr val="0066CC"/>
              </a:solidFill>
              <a:latin typeface="Britannic Bold"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0"/>
            <a:ext cx="9144000" cy="1981200"/>
          </a:xfrm>
        </p:spPr>
        <p:txBody>
          <a:bodyPr/>
          <a:lstStyle/>
          <a:p>
            <a:pPr algn="ctr"/>
            <a:r>
              <a:rPr lang="en-US" b="1" dirty="0">
                <a:latin typeface="Garamond" pitchFamily="18" charset="0"/>
              </a:rPr>
              <a:t>What </a:t>
            </a:r>
            <a:r>
              <a:rPr lang="en-US" b="1" dirty="0" smtClean="0">
                <a:latin typeface="Garamond" pitchFamily="18" charset="0"/>
              </a:rPr>
              <a:t>Can </a:t>
            </a:r>
            <a:r>
              <a:rPr lang="en-US" b="1" dirty="0">
                <a:latin typeface="Garamond" pitchFamily="18" charset="0"/>
              </a:rPr>
              <a:t>Y</a:t>
            </a:r>
            <a:r>
              <a:rPr lang="en-US" b="1" dirty="0" smtClean="0">
                <a:latin typeface="Garamond" pitchFamily="18" charset="0"/>
              </a:rPr>
              <a:t>ou </a:t>
            </a:r>
            <a:r>
              <a:rPr lang="en-US" b="1" dirty="0">
                <a:latin typeface="Garamond" pitchFamily="18" charset="0"/>
              </a:rPr>
              <a:t>D</a:t>
            </a:r>
            <a:r>
              <a:rPr lang="en-US" b="1" dirty="0" smtClean="0">
                <a:latin typeface="Garamond" pitchFamily="18" charset="0"/>
              </a:rPr>
              <a:t>o </a:t>
            </a:r>
            <a:r>
              <a:rPr lang="en-US" b="1" dirty="0">
                <a:latin typeface="Garamond" pitchFamily="18" charset="0"/>
              </a:rPr>
              <a:t>with a </a:t>
            </a:r>
            <a:r>
              <a:rPr lang="en-US" b="1" dirty="0" smtClean="0">
                <a:latin typeface="Garamond" pitchFamily="18" charset="0"/>
              </a:rPr>
              <a:t/>
            </a:r>
            <a:br>
              <a:rPr lang="en-US" b="1" dirty="0" smtClean="0">
                <a:latin typeface="Garamond" pitchFamily="18" charset="0"/>
              </a:rPr>
            </a:br>
            <a:r>
              <a:rPr lang="en-US" b="1" dirty="0" smtClean="0">
                <a:latin typeface="Garamond" pitchFamily="18" charset="0"/>
              </a:rPr>
              <a:t>National Register/VLR </a:t>
            </a:r>
            <a:br>
              <a:rPr lang="en-US" b="1" dirty="0" smtClean="0">
                <a:latin typeface="Garamond" pitchFamily="18" charset="0"/>
              </a:rPr>
            </a:br>
            <a:r>
              <a:rPr lang="en-US" b="1" dirty="0" smtClean="0">
                <a:latin typeface="Garamond" pitchFamily="18" charset="0"/>
              </a:rPr>
              <a:t>Historic District</a:t>
            </a:r>
            <a:r>
              <a:rPr lang="en-US" b="1" dirty="0">
                <a:latin typeface="Garamond" pitchFamily="18" charset="0"/>
              </a:rPr>
              <a:t>?</a:t>
            </a:r>
          </a:p>
        </p:txBody>
      </p:sp>
      <p:sp>
        <p:nvSpPr>
          <p:cNvPr id="60419" name="Rectangle 3"/>
          <p:cNvSpPr>
            <a:spLocks noGrp="1" noChangeArrowheads="1"/>
          </p:cNvSpPr>
          <p:nvPr>
            <p:ph type="body" idx="1"/>
          </p:nvPr>
        </p:nvSpPr>
        <p:spPr>
          <a:xfrm>
            <a:off x="381000" y="2057400"/>
            <a:ext cx="8229600" cy="4800600"/>
          </a:xfrm>
        </p:spPr>
        <p:txBody>
          <a:bodyPr/>
          <a:lstStyle/>
          <a:p>
            <a:pPr>
              <a:buClr>
                <a:srgbClr val="0066CC"/>
              </a:buClr>
              <a:buFontTx/>
              <a:buChar char="•"/>
            </a:pPr>
            <a:r>
              <a:rPr lang="en-US" sz="2800" dirty="0">
                <a:latin typeface="Garamond" pitchFamily="18" charset="0"/>
              </a:rPr>
              <a:t>Economic Opportunities: tax credits, easements</a:t>
            </a:r>
          </a:p>
          <a:p>
            <a:pPr>
              <a:buClr>
                <a:srgbClr val="0066CC"/>
              </a:buClr>
              <a:buFontTx/>
              <a:buNone/>
            </a:pPr>
            <a:endParaRPr lang="en-US" sz="2800" dirty="0">
              <a:latin typeface="Garamond" pitchFamily="18" charset="0"/>
            </a:endParaRPr>
          </a:p>
          <a:p>
            <a:pPr>
              <a:buClr>
                <a:srgbClr val="0066CC"/>
              </a:buClr>
              <a:buFontTx/>
              <a:buChar char="•"/>
            </a:pPr>
            <a:r>
              <a:rPr lang="en-US" sz="2800" dirty="0">
                <a:latin typeface="Garamond" pitchFamily="18" charset="0"/>
              </a:rPr>
              <a:t>Heritage Tourism: area pamphlet, walking tour, interpretive trails, </a:t>
            </a:r>
            <a:r>
              <a:rPr lang="en-US" sz="2800" dirty="0" smtClean="0">
                <a:latin typeface="Garamond" pitchFamily="18" charset="0"/>
              </a:rPr>
              <a:t>website</a:t>
            </a:r>
            <a:r>
              <a:rPr lang="en-US" sz="2800" dirty="0">
                <a:latin typeface="Garamond" pitchFamily="18" charset="0"/>
              </a:rPr>
              <a:t>, </a:t>
            </a:r>
            <a:r>
              <a:rPr lang="en-US" sz="2800" dirty="0" smtClean="0">
                <a:latin typeface="Garamond" pitchFamily="18" charset="0"/>
              </a:rPr>
              <a:t>business owners’ associations, Main Street program, etc</a:t>
            </a:r>
            <a:r>
              <a:rPr lang="en-US" sz="2800" dirty="0">
                <a:latin typeface="Garamond" pitchFamily="18" charset="0"/>
              </a:rPr>
              <a:t>.</a:t>
            </a:r>
          </a:p>
          <a:p>
            <a:pPr>
              <a:buClr>
                <a:srgbClr val="0066CC"/>
              </a:buClr>
              <a:buFontTx/>
              <a:buNone/>
            </a:pPr>
            <a:endParaRPr lang="en-US" sz="2800" dirty="0">
              <a:latin typeface="Garamond" pitchFamily="18" charset="0"/>
            </a:endParaRPr>
          </a:p>
          <a:p>
            <a:pPr>
              <a:buClr>
                <a:srgbClr val="0066CC"/>
              </a:buClr>
              <a:buFontTx/>
              <a:buChar char="•"/>
            </a:pPr>
            <a:r>
              <a:rPr lang="en-US" sz="2800" dirty="0">
                <a:latin typeface="Garamond" pitchFamily="18" charset="0"/>
              </a:rPr>
              <a:t>Smart Growth/Community Identity: local incentives/assistance, local preservation districts, technical assistance available from DHR, encourages responsible growth decisions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0" y="0"/>
            <a:ext cx="9144000" cy="1447800"/>
          </a:xfrm>
        </p:spPr>
        <p:txBody>
          <a:bodyPr/>
          <a:lstStyle/>
          <a:p>
            <a:pPr algn="ctr"/>
            <a:r>
              <a:rPr lang="en-US" sz="4000" b="1" dirty="0" smtClean="0">
                <a:latin typeface="Garamond" pitchFamily="18" charset="0"/>
                <a:cs typeface="Arabic Typesetting" pitchFamily="66" charset="-78"/>
              </a:rPr>
              <a:t>What is </a:t>
            </a:r>
            <a:r>
              <a:rPr lang="en-US" sz="4000" b="1" dirty="0">
                <a:latin typeface="Garamond" pitchFamily="18" charset="0"/>
                <a:cs typeface="Arabic Typesetting" pitchFamily="66" charset="-78"/>
              </a:rPr>
              <a:t>the </a:t>
            </a:r>
            <a:r>
              <a:rPr lang="en-US" sz="4000" b="1" dirty="0" smtClean="0">
                <a:latin typeface="Garamond" pitchFamily="18" charset="0"/>
                <a:cs typeface="Arabic Typesetting" pitchFamily="66" charset="-78"/>
              </a:rPr>
              <a:t>Impact of a Historic District Designation on Property Values?</a:t>
            </a:r>
            <a:endParaRPr lang="en-US" sz="4000" b="1" dirty="0">
              <a:latin typeface="Garamond" pitchFamily="18" charset="0"/>
              <a:cs typeface="Arabic Typesetting" pitchFamily="66" charset="-78"/>
            </a:endParaRPr>
          </a:p>
        </p:txBody>
      </p:sp>
      <p:sp>
        <p:nvSpPr>
          <p:cNvPr id="75779" name="Rectangle 3"/>
          <p:cNvSpPr>
            <a:spLocks noGrp="1" noChangeArrowheads="1"/>
          </p:cNvSpPr>
          <p:nvPr>
            <p:ph type="body" idx="1"/>
          </p:nvPr>
        </p:nvSpPr>
        <p:spPr>
          <a:xfrm>
            <a:off x="228600" y="1447800"/>
            <a:ext cx="8610600" cy="5257800"/>
          </a:xfrm>
        </p:spPr>
        <p:txBody>
          <a:bodyPr/>
          <a:lstStyle/>
          <a:p>
            <a:pPr>
              <a:lnSpc>
                <a:spcPct val="90000"/>
              </a:lnSpc>
              <a:buNone/>
            </a:pPr>
            <a:r>
              <a:rPr lang="en-US" sz="2400" dirty="0" smtClean="0">
                <a:latin typeface="Garamond" pitchFamily="18" charset="0"/>
              </a:rPr>
              <a:t>Local property values can be influenced by numerous factors, ranging from employment rates and economic activity to consequences of natural disasters. Historic district designation has not been found to influence property values in either a positive or negative way.</a:t>
            </a:r>
          </a:p>
          <a:p>
            <a:pPr>
              <a:lnSpc>
                <a:spcPct val="90000"/>
              </a:lnSpc>
              <a:buFont typeface="Wingdings" pitchFamily="2" charset="2"/>
              <a:buNone/>
            </a:pPr>
            <a:endParaRPr lang="en-US" sz="2400" dirty="0" smtClean="0">
              <a:latin typeface="Garamond" pitchFamily="18" charset="0"/>
            </a:endParaRPr>
          </a:p>
          <a:p>
            <a:pPr>
              <a:lnSpc>
                <a:spcPct val="90000"/>
              </a:lnSpc>
              <a:buFont typeface="Wingdings" pitchFamily="2" charset="2"/>
              <a:buNone/>
            </a:pPr>
            <a:r>
              <a:rPr lang="en-US" sz="2400" dirty="0" smtClean="0">
                <a:latin typeface="Garamond" pitchFamily="18" charset="0"/>
              </a:rPr>
              <a:t>A 1992 </a:t>
            </a:r>
            <a:r>
              <a:rPr lang="en-US" sz="2400" dirty="0">
                <a:latin typeface="Garamond" pitchFamily="18" charset="0"/>
              </a:rPr>
              <a:t>General Assembly study found that historic designation had no discernible pattern of negative effect on property value</a:t>
            </a:r>
          </a:p>
          <a:p>
            <a:pPr lvl="1">
              <a:lnSpc>
                <a:spcPct val="90000"/>
              </a:lnSpc>
              <a:buClr>
                <a:srgbClr val="0066CC"/>
              </a:buClr>
              <a:buFontTx/>
              <a:buChar char="•"/>
            </a:pPr>
            <a:r>
              <a:rPr lang="en-US" sz="2400" dirty="0">
                <a:latin typeface="Garamond" pitchFamily="18" charset="0"/>
              </a:rPr>
              <a:t>Property assessments usually </a:t>
            </a:r>
            <a:r>
              <a:rPr lang="en-US" sz="2400" i="1" dirty="0">
                <a:latin typeface="Garamond" pitchFamily="18" charset="0"/>
              </a:rPr>
              <a:t>follow</a:t>
            </a:r>
            <a:r>
              <a:rPr lang="en-US" sz="2400" dirty="0">
                <a:latin typeface="Garamond" pitchFamily="18" charset="0"/>
              </a:rPr>
              <a:t> the market; not dictate to it</a:t>
            </a:r>
          </a:p>
          <a:p>
            <a:pPr lvl="1">
              <a:lnSpc>
                <a:spcPct val="90000"/>
              </a:lnSpc>
              <a:buClr>
                <a:srgbClr val="0066CC"/>
              </a:buClr>
              <a:buFontTx/>
              <a:buChar char="•"/>
            </a:pPr>
            <a:r>
              <a:rPr lang="en-US" sz="2400" dirty="0">
                <a:latin typeface="Garamond" pitchFamily="18" charset="0"/>
              </a:rPr>
              <a:t>Values </a:t>
            </a:r>
            <a:r>
              <a:rPr lang="en-US" sz="2400" dirty="0" smtClean="0">
                <a:latin typeface="Garamond" pitchFamily="18" charset="0"/>
              </a:rPr>
              <a:t>within historic districts rose </a:t>
            </a:r>
            <a:r>
              <a:rPr lang="en-US" sz="2400" dirty="0">
                <a:latin typeface="Garamond" pitchFamily="18" charset="0"/>
              </a:rPr>
              <a:t>in general accord with other </a:t>
            </a:r>
            <a:r>
              <a:rPr lang="en-US" sz="2400" dirty="0" smtClean="0">
                <a:latin typeface="Garamond" pitchFamily="18" charset="0"/>
              </a:rPr>
              <a:t>properties </a:t>
            </a:r>
          </a:p>
          <a:p>
            <a:pPr lvl="1">
              <a:lnSpc>
                <a:spcPct val="90000"/>
              </a:lnSpc>
              <a:buClr>
                <a:srgbClr val="0066CC"/>
              </a:buClr>
              <a:buFontTx/>
              <a:buChar char="•"/>
            </a:pPr>
            <a:r>
              <a:rPr lang="en-US" sz="2400" dirty="0" smtClean="0">
                <a:latin typeface="Garamond" pitchFamily="18" charset="0"/>
              </a:rPr>
              <a:t>Any effect of a district designation is usually </a:t>
            </a:r>
            <a:r>
              <a:rPr lang="en-US" sz="2400" i="1" dirty="0" smtClean="0">
                <a:latin typeface="Garamond" pitchFamily="18" charset="0"/>
              </a:rPr>
              <a:t>indirect and partial</a:t>
            </a:r>
            <a:r>
              <a:rPr lang="en-US" sz="2400" dirty="0" smtClean="0">
                <a:latin typeface="Garamond" pitchFamily="18" charset="0"/>
              </a:rPr>
              <a:t>: historic district properties are often maintained better by concerned owners, therefore property values may go up, therefore taxes may increase</a:t>
            </a:r>
            <a:r>
              <a:rPr lang="en-US" sz="2400" i="1" dirty="0" smtClean="0">
                <a:latin typeface="Garamond" pitchFamily="18" charset="0"/>
              </a:rPr>
              <a:t> —but</a:t>
            </a:r>
            <a:r>
              <a:rPr lang="en-US" sz="2400" dirty="0" smtClean="0">
                <a:latin typeface="Garamond" pitchFamily="18" charset="0"/>
              </a:rPr>
              <a:t> </a:t>
            </a:r>
            <a:r>
              <a:rPr lang="en-US" sz="2400" i="1" dirty="0" smtClean="0">
                <a:latin typeface="Garamond" pitchFamily="18" charset="0"/>
              </a:rPr>
              <a:t>there is no causal relationship</a:t>
            </a:r>
            <a:endParaRPr lang="en-US" sz="2400" dirty="0">
              <a:latin typeface="Garamond"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a:xfrm>
            <a:off x="457200" y="274638"/>
            <a:ext cx="8229600" cy="1401762"/>
          </a:xfrm>
        </p:spPr>
        <p:txBody>
          <a:bodyPr/>
          <a:lstStyle/>
          <a:p>
            <a:r>
              <a:rPr lang="en-US" b="1" dirty="0">
                <a:solidFill>
                  <a:schemeClr val="tx1"/>
                </a:solidFill>
                <a:latin typeface="Garamond" pitchFamily="18" charset="0"/>
              </a:rPr>
              <a:t>What is a </a:t>
            </a:r>
            <a:r>
              <a:rPr lang="en-US" b="1" dirty="0" smtClean="0">
                <a:solidFill>
                  <a:schemeClr val="tx1"/>
                </a:solidFill>
                <a:latin typeface="Garamond" pitchFamily="18" charset="0"/>
              </a:rPr>
              <a:t>Historic District</a:t>
            </a:r>
            <a:r>
              <a:rPr lang="en-US" b="1" dirty="0">
                <a:solidFill>
                  <a:schemeClr val="tx1"/>
                </a:solidFill>
                <a:latin typeface="Garamond" pitchFamily="18" charset="0"/>
              </a:rPr>
              <a:t>?</a:t>
            </a:r>
          </a:p>
        </p:txBody>
      </p:sp>
      <p:sp>
        <p:nvSpPr>
          <p:cNvPr id="12293" name="Rectangle 5"/>
          <p:cNvSpPr>
            <a:spLocks noGrp="1" noChangeArrowheads="1"/>
          </p:cNvSpPr>
          <p:nvPr>
            <p:ph type="body" idx="1"/>
          </p:nvPr>
        </p:nvSpPr>
        <p:spPr>
          <a:xfrm>
            <a:off x="457200" y="1600200"/>
            <a:ext cx="8229600" cy="5257800"/>
          </a:xfrm>
        </p:spPr>
        <p:txBody>
          <a:bodyPr/>
          <a:lstStyle/>
          <a:p>
            <a:pPr>
              <a:lnSpc>
                <a:spcPct val="90000"/>
              </a:lnSpc>
              <a:buClr>
                <a:srgbClr val="0066CC"/>
              </a:buClr>
              <a:buSzPct val="80000"/>
            </a:pPr>
            <a:r>
              <a:rPr lang="en-US" sz="3600" dirty="0">
                <a:latin typeface="Garamond" pitchFamily="18" charset="0"/>
              </a:rPr>
              <a:t>Significant concentration or linkage of resources</a:t>
            </a:r>
          </a:p>
          <a:p>
            <a:pPr>
              <a:lnSpc>
                <a:spcPct val="90000"/>
              </a:lnSpc>
              <a:buFontTx/>
              <a:buNone/>
            </a:pPr>
            <a:endParaRPr lang="en-US" sz="3600" dirty="0">
              <a:latin typeface="Garamond" pitchFamily="18" charset="0"/>
            </a:endParaRPr>
          </a:p>
          <a:p>
            <a:pPr>
              <a:lnSpc>
                <a:spcPct val="90000"/>
              </a:lnSpc>
              <a:buClr>
                <a:srgbClr val="0066CC"/>
              </a:buClr>
              <a:buSzPct val="80000"/>
            </a:pPr>
            <a:r>
              <a:rPr lang="en-US" sz="3600" dirty="0">
                <a:latin typeface="Garamond" pitchFamily="18" charset="0"/>
              </a:rPr>
              <a:t>A place important for many reasons—Architecture, History, People, </a:t>
            </a:r>
            <a:r>
              <a:rPr lang="en-US" sz="3600" dirty="0" smtClean="0">
                <a:latin typeface="Garamond" pitchFamily="18" charset="0"/>
              </a:rPr>
              <a:t>Archaeology, etc.</a:t>
            </a:r>
            <a:endParaRPr lang="en-US" sz="3600" dirty="0">
              <a:latin typeface="Garamond" pitchFamily="18" charset="0"/>
            </a:endParaRPr>
          </a:p>
          <a:p>
            <a:pPr>
              <a:lnSpc>
                <a:spcPct val="90000"/>
              </a:lnSpc>
              <a:buFontTx/>
              <a:buNone/>
            </a:pPr>
            <a:endParaRPr lang="en-US" sz="3600" dirty="0">
              <a:latin typeface="Garamond" pitchFamily="18" charset="0"/>
            </a:endParaRPr>
          </a:p>
          <a:p>
            <a:pPr>
              <a:lnSpc>
                <a:spcPct val="90000"/>
              </a:lnSpc>
              <a:buClr>
                <a:srgbClr val="0066CC"/>
              </a:buClr>
              <a:buSzPct val="80000"/>
            </a:pPr>
            <a:r>
              <a:rPr lang="en-US" sz="3600" dirty="0">
                <a:latin typeface="Garamond" pitchFamily="18" charset="0"/>
              </a:rPr>
              <a:t>The whole captures the feel of an era or the evolution of many eras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0" y="0"/>
            <a:ext cx="9144000" cy="1828800"/>
          </a:xfrm>
        </p:spPr>
        <p:txBody>
          <a:bodyPr/>
          <a:lstStyle/>
          <a:p>
            <a:pPr algn="ctr"/>
            <a:r>
              <a:rPr lang="en-US" sz="4000" b="1" dirty="0">
                <a:latin typeface="Garamond" pitchFamily="18" charset="0"/>
              </a:rPr>
              <a:t>Will </a:t>
            </a:r>
            <a:r>
              <a:rPr lang="en-US" sz="4000" b="1" dirty="0" smtClean="0">
                <a:latin typeface="Garamond" pitchFamily="18" charset="0"/>
              </a:rPr>
              <a:t>National Register/VLR Listing Automatically Lead to </a:t>
            </a:r>
            <a:r>
              <a:rPr lang="en-US" sz="4000" b="1" dirty="0">
                <a:latin typeface="Garamond" pitchFamily="18" charset="0"/>
              </a:rPr>
              <a:t>a </a:t>
            </a:r>
            <a:r>
              <a:rPr lang="en-US" sz="4000" b="1" dirty="0" smtClean="0">
                <a:latin typeface="Garamond" pitchFamily="18" charset="0"/>
              </a:rPr>
              <a:t>Local Historic District Designation?</a:t>
            </a:r>
            <a:endParaRPr lang="en-US" sz="4000" b="1" dirty="0">
              <a:latin typeface="Garamond" pitchFamily="18" charset="0"/>
            </a:endParaRPr>
          </a:p>
        </p:txBody>
      </p:sp>
      <p:sp>
        <p:nvSpPr>
          <p:cNvPr id="67587" name="Rectangle 3"/>
          <p:cNvSpPr>
            <a:spLocks noGrp="1" noChangeArrowheads="1"/>
          </p:cNvSpPr>
          <p:nvPr>
            <p:ph type="body" idx="1"/>
          </p:nvPr>
        </p:nvSpPr>
        <p:spPr>
          <a:xfrm>
            <a:off x="0" y="2057400"/>
            <a:ext cx="9144000" cy="4343400"/>
          </a:xfrm>
        </p:spPr>
        <p:txBody>
          <a:bodyPr/>
          <a:lstStyle/>
          <a:p>
            <a:pPr>
              <a:buClr>
                <a:srgbClr val="0066CC"/>
              </a:buClr>
              <a:buNone/>
            </a:pPr>
            <a:r>
              <a:rPr lang="en-US" sz="2800" dirty="0" smtClean="0">
                <a:latin typeface="Garamond" pitchFamily="18" charset="0"/>
              </a:rPr>
              <a:t>National Register/VLR historic districts are designated under a different process for local historic districts. One does not necessarily lead to the other. </a:t>
            </a:r>
          </a:p>
          <a:p>
            <a:pPr marL="738188" indent="-276225">
              <a:buClr>
                <a:srgbClr val="0066CC"/>
              </a:buClr>
              <a:buFontTx/>
              <a:buChar char="•"/>
            </a:pPr>
            <a:r>
              <a:rPr lang="en-US" sz="2800" dirty="0" smtClean="0">
                <a:latin typeface="Garamond" pitchFamily="18" charset="0"/>
              </a:rPr>
              <a:t>Nearly </a:t>
            </a:r>
            <a:r>
              <a:rPr lang="en-US" sz="2800" dirty="0">
                <a:latin typeface="Garamond" pitchFamily="18" charset="0"/>
              </a:rPr>
              <a:t>500 </a:t>
            </a:r>
            <a:r>
              <a:rPr lang="en-US" sz="2800" dirty="0" smtClean="0">
                <a:latin typeface="Garamond" pitchFamily="18" charset="0"/>
              </a:rPr>
              <a:t>VLR/NR </a:t>
            </a:r>
            <a:r>
              <a:rPr lang="en-US" sz="2800" dirty="0">
                <a:latin typeface="Garamond" pitchFamily="18" charset="0"/>
              </a:rPr>
              <a:t>districts </a:t>
            </a:r>
            <a:r>
              <a:rPr lang="en-US" sz="2800" dirty="0" smtClean="0">
                <a:latin typeface="Garamond" pitchFamily="18" charset="0"/>
              </a:rPr>
              <a:t>have been listed in Virginia.</a:t>
            </a:r>
            <a:endParaRPr lang="en-US" sz="2800" dirty="0">
              <a:latin typeface="Garamond" pitchFamily="18" charset="0"/>
            </a:endParaRPr>
          </a:p>
          <a:p>
            <a:pPr marL="738188" indent="-276225">
              <a:buClr>
                <a:srgbClr val="0066CC"/>
              </a:buClr>
              <a:buFontTx/>
              <a:buChar char="•"/>
            </a:pPr>
            <a:r>
              <a:rPr lang="en-US" sz="2800" dirty="0">
                <a:latin typeface="Garamond" pitchFamily="18" charset="0"/>
              </a:rPr>
              <a:t>70-80 local </a:t>
            </a:r>
            <a:r>
              <a:rPr lang="en-US" sz="2800" dirty="0" smtClean="0">
                <a:latin typeface="Garamond" pitchFamily="18" charset="0"/>
              </a:rPr>
              <a:t>districts have been designated.</a:t>
            </a:r>
          </a:p>
          <a:p>
            <a:pPr marL="738188" indent="-276225">
              <a:buClr>
                <a:srgbClr val="0066CC"/>
              </a:buClr>
              <a:buFontTx/>
              <a:buChar char="•"/>
            </a:pPr>
            <a:r>
              <a:rPr lang="en-US" sz="2800" dirty="0" smtClean="0">
                <a:latin typeface="Garamond" pitchFamily="18" charset="0"/>
              </a:rPr>
              <a:t>Different criteria are used for designating local districts. </a:t>
            </a:r>
          </a:p>
          <a:p>
            <a:pPr marL="738188" indent="-276225">
              <a:buClr>
                <a:srgbClr val="0066CC"/>
              </a:buClr>
              <a:buFontTx/>
              <a:buChar char="•"/>
            </a:pPr>
            <a:r>
              <a:rPr lang="en-US" sz="2800" dirty="0" smtClean="0">
                <a:latin typeface="Garamond" pitchFamily="18" charset="0"/>
              </a:rPr>
              <a:t>Though </a:t>
            </a:r>
            <a:r>
              <a:rPr lang="en-US" sz="2800" dirty="0">
                <a:latin typeface="Garamond" pitchFamily="18" charset="0"/>
              </a:rPr>
              <a:t>they </a:t>
            </a:r>
            <a:r>
              <a:rPr lang="en-US" sz="2800" dirty="0" smtClean="0">
                <a:latin typeface="Garamond" pitchFamily="18" charset="0"/>
              </a:rPr>
              <a:t>can coincide, </a:t>
            </a:r>
            <a:r>
              <a:rPr lang="en-US" sz="2800" dirty="0">
                <a:latin typeface="Garamond" pitchFamily="18" charset="0"/>
              </a:rPr>
              <a:t>there is </a:t>
            </a:r>
            <a:r>
              <a:rPr lang="en-US" sz="2800" u="sng" dirty="0">
                <a:latin typeface="Garamond" pitchFamily="18" charset="0"/>
              </a:rPr>
              <a:t>no requirement</a:t>
            </a:r>
            <a:r>
              <a:rPr lang="en-US" sz="2800" dirty="0">
                <a:latin typeface="Garamond" pitchFamily="18" charset="0"/>
              </a:rPr>
              <a:t> that local and VLR/NRHP district </a:t>
            </a:r>
            <a:r>
              <a:rPr lang="en-US" sz="2800" dirty="0" smtClean="0">
                <a:latin typeface="Garamond" pitchFamily="18" charset="0"/>
              </a:rPr>
              <a:t>boundaries match exactly.</a:t>
            </a:r>
            <a:endParaRPr lang="en-US" sz="2800" dirty="0">
              <a:latin typeface="Garamond" pitchFamily="18" charset="0"/>
            </a:endParaRPr>
          </a:p>
          <a:p>
            <a:pPr algn="ctr">
              <a:buFontTx/>
              <a:buNone/>
            </a:pPr>
            <a:endParaRPr lang="en-US" dirty="0">
              <a:solidFill>
                <a:srgbClr val="0066CC"/>
              </a:solidFill>
              <a:latin typeface="Britannic Bold"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0" y="0"/>
            <a:ext cx="9144000" cy="1066800"/>
          </a:xfrm>
        </p:spPr>
        <p:txBody>
          <a:bodyPr/>
          <a:lstStyle/>
          <a:p>
            <a:r>
              <a:rPr lang="en-US" b="1" dirty="0">
                <a:latin typeface="Garamond" pitchFamily="18" charset="0"/>
              </a:rPr>
              <a:t>National Park Service Bulletins</a:t>
            </a:r>
          </a:p>
        </p:txBody>
      </p:sp>
      <p:sp>
        <p:nvSpPr>
          <p:cNvPr id="153603" name="Rectangle 3"/>
          <p:cNvSpPr>
            <a:spLocks noGrp="1" noChangeArrowheads="1"/>
          </p:cNvSpPr>
          <p:nvPr>
            <p:ph type="body" idx="1"/>
          </p:nvPr>
        </p:nvSpPr>
        <p:spPr>
          <a:xfrm>
            <a:off x="0" y="990600"/>
            <a:ext cx="9144000" cy="5867400"/>
          </a:xfrm>
        </p:spPr>
        <p:txBody>
          <a:bodyPr/>
          <a:lstStyle/>
          <a:p>
            <a:pPr>
              <a:buNone/>
            </a:pPr>
            <a:r>
              <a:rPr lang="en-US" sz="2400" dirty="0" smtClean="0">
                <a:latin typeface="Garamond" pitchFamily="18" charset="0"/>
              </a:rPr>
              <a:t>The National Park Service has published numerous bulletins to assist researchers and </a:t>
            </a:r>
            <a:r>
              <a:rPr lang="en-US" sz="2400" dirty="0" smtClean="0">
                <a:latin typeface="Garamond" pitchFamily="18" charset="0"/>
              </a:rPr>
              <a:t>writers </a:t>
            </a:r>
            <a:r>
              <a:rPr lang="en-US" sz="2400" dirty="0" smtClean="0">
                <a:latin typeface="Garamond" pitchFamily="18" charset="0"/>
              </a:rPr>
              <a:t>with preparing nominations. Following are those most likely to aid with nominating a historic district.</a:t>
            </a:r>
          </a:p>
          <a:p>
            <a:r>
              <a:rPr lang="en-US" sz="2400" u="sng" dirty="0" smtClean="0">
                <a:latin typeface="Garamond" pitchFamily="18" charset="0"/>
              </a:rPr>
              <a:t>How to Apply the National Register Criteria for Evaluation</a:t>
            </a:r>
          </a:p>
          <a:p>
            <a:r>
              <a:rPr lang="en-US" sz="2400" u="sng" dirty="0" smtClean="0">
                <a:latin typeface="Garamond" pitchFamily="18" charset="0"/>
              </a:rPr>
              <a:t>How </a:t>
            </a:r>
            <a:r>
              <a:rPr lang="en-US" sz="2400" u="sng" dirty="0">
                <a:latin typeface="Garamond" pitchFamily="18" charset="0"/>
              </a:rPr>
              <a:t>to Complete the National </a:t>
            </a:r>
            <a:r>
              <a:rPr lang="en-US" sz="2400" u="sng" dirty="0" smtClean="0">
                <a:latin typeface="Garamond" pitchFamily="18" charset="0"/>
              </a:rPr>
              <a:t>Register Registration Form</a:t>
            </a:r>
          </a:p>
          <a:p>
            <a:r>
              <a:rPr lang="en-US" sz="2400" u="sng" dirty="0" smtClean="0">
                <a:latin typeface="Garamond" pitchFamily="18" charset="0"/>
              </a:rPr>
              <a:t>Historic Residential Suburbs: Guidelines for Evaluation and Documentation for the National Register of Historic Places </a:t>
            </a:r>
          </a:p>
          <a:p>
            <a:r>
              <a:rPr lang="en-US" sz="2400" u="sng" dirty="0" smtClean="0">
                <a:latin typeface="Garamond" pitchFamily="18" charset="0"/>
              </a:rPr>
              <a:t>Guidelines for Evaluating and Registering Archaeological Properties</a:t>
            </a:r>
          </a:p>
          <a:p>
            <a:r>
              <a:rPr lang="en-US" sz="2400" u="sng" dirty="0" smtClean="0">
                <a:latin typeface="Garamond" pitchFamily="18" charset="0"/>
              </a:rPr>
              <a:t>Guidelines for Identifying, Evaluating, and Registering America’s Historic Battlefields</a:t>
            </a:r>
          </a:p>
          <a:p>
            <a:r>
              <a:rPr lang="en-US" sz="2400" u="sng" dirty="0" smtClean="0">
                <a:latin typeface="Garamond" pitchFamily="18" charset="0"/>
              </a:rPr>
              <a:t>How to Evaluate and Nominate Designed Historic Landscapes </a:t>
            </a:r>
            <a:endParaRPr lang="en-US" sz="2400" u="sng" dirty="0">
              <a:latin typeface="Garamond" pitchFamily="18" charset="0"/>
            </a:endParaRPr>
          </a:p>
          <a:p>
            <a:r>
              <a:rPr lang="en-US" sz="2400" u="sng" dirty="0" smtClean="0">
                <a:latin typeface="Garamond" pitchFamily="18" charset="0"/>
              </a:rPr>
              <a:t>Guidelines </a:t>
            </a:r>
            <a:r>
              <a:rPr lang="en-US" sz="2400" u="sng" dirty="0">
                <a:latin typeface="Garamond" pitchFamily="18" charset="0"/>
              </a:rPr>
              <a:t>for Evaluating and </a:t>
            </a:r>
            <a:r>
              <a:rPr lang="en-US" sz="2400" u="sng" dirty="0" smtClean="0">
                <a:latin typeface="Garamond" pitchFamily="18" charset="0"/>
              </a:rPr>
              <a:t>Documenting Rural </a:t>
            </a:r>
            <a:r>
              <a:rPr lang="en-US" sz="2400" u="sng" dirty="0">
                <a:latin typeface="Garamond" pitchFamily="18" charset="0"/>
              </a:rPr>
              <a:t>Historic </a:t>
            </a:r>
            <a:r>
              <a:rPr lang="en-US" sz="2400" u="sng" dirty="0" smtClean="0">
                <a:latin typeface="Garamond" pitchFamily="18" charset="0"/>
              </a:rPr>
              <a:t>Landscapes</a:t>
            </a:r>
          </a:p>
          <a:p>
            <a:pPr>
              <a:buNone/>
            </a:pPr>
            <a:r>
              <a:rPr lang="en-US" sz="2400" dirty="0" smtClean="0">
                <a:latin typeface="Garamond" pitchFamily="18" charset="0"/>
              </a:rPr>
              <a:t>The full text of these bulletins is available online at </a:t>
            </a:r>
            <a:r>
              <a:rPr lang="en-US" sz="2400" dirty="0" smtClean="0">
                <a:latin typeface="Garamond" pitchFamily="18" charset="0"/>
                <a:hlinkClick r:id="rId3"/>
              </a:rPr>
              <a:t>http://www.nps.gov/nr/publications/index.htm</a:t>
            </a:r>
            <a:r>
              <a:rPr lang="en-US" sz="2400" dirty="0" smtClean="0">
                <a:latin typeface="Garamond" pitchFamily="18" charset="0"/>
              </a:rPr>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0" y="0"/>
            <a:ext cx="9144000" cy="5078313"/>
          </a:xfrm>
          <a:prstGeom prst="rect">
            <a:avLst/>
          </a:prstGeom>
          <a:solidFill>
            <a:schemeClr val="bg2">
              <a:lumMod val="40000"/>
              <a:lumOff val="60000"/>
              <a:alpha val="50000"/>
            </a:schemeClr>
          </a:solidFill>
        </p:spPr>
        <p:txBody>
          <a:bodyPr>
            <a:spAutoFit/>
          </a:bodyPr>
          <a:lstStyle/>
          <a:p>
            <a:pPr algn="ctr" eaLnBrk="1" hangingPunct="1">
              <a:buClr>
                <a:srgbClr val="0066CC"/>
              </a:buClr>
              <a:defRPr/>
            </a:pPr>
            <a:r>
              <a:rPr lang="en-US" sz="4000" b="1" dirty="0" smtClean="0">
                <a:latin typeface="Garamond" pitchFamily="18" charset="0"/>
              </a:rPr>
              <a:t>Additional Sources </a:t>
            </a:r>
            <a:r>
              <a:rPr lang="en-US" sz="4000" b="1" dirty="0">
                <a:latin typeface="Garamond" pitchFamily="18" charset="0"/>
              </a:rPr>
              <a:t>of Information</a:t>
            </a:r>
          </a:p>
          <a:p>
            <a:pPr eaLnBrk="1" hangingPunct="1">
              <a:buClr>
                <a:srgbClr val="0066CC"/>
              </a:buClr>
              <a:defRPr/>
            </a:pPr>
            <a:endParaRPr lang="en-US" sz="4000" dirty="0">
              <a:latin typeface="Garamond" pitchFamily="18" charset="0"/>
            </a:endParaRPr>
          </a:p>
          <a:p>
            <a:pPr eaLnBrk="1" hangingPunct="1">
              <a:buClr>
                <a:srgbClr val="0066CC"/>
              </a:buClr>
              <a:defRPr/>
            </a:pPr>
            <a:r>
              <a:rPr lang="en-US" sz="4000" dirty="0">
                <a:latin typeface="Garamond" pitchFamily="18" charset="0"/>
              </a:rPr>
              <a:t>DHR – Central and Regional Offices: </a:t>
            </a:r>
          </a:p>
          <a:p>
            <a:pPr eaLnBrk="1" hangingPunct="1">
              <a:buClr>
                <a:srgbClr val="0066CC"/>
              </a:buClr>
              <a:defRPr/>
            </a:pPr>
            <a:r>
              <a:rPr lang="en-US" sz="4000" dirty="0" smtClean="0">
                <a:latin typeface="Garamond" pitchFamily="18" charset="0"/>
                <a:hlinkClick r:id="rId2"/>
              </a:rPr>
              <a:t>www.dhr.virginia.gov</a:t>
            </a:r>
            <a:r>
              <a:rPr lang="en-US" sz="4000" dirty="0" smtClean="0">
                <a:latin typeface="Garamond" pitchFamily="18" charset="0"/>
              </a:rPr>
              <a:t> </a:t>
            </a:r>
            <a:endParaRPr lang="en-US" sz="4000" dirty="0">
              <a:latin typeface="Garamond" pitchFamily="18" charset="0"/>
            </a:endParaRPr>
          </a:p>
          <a:p>
            <a:pPr eaLnBrk="1" hangingPunct="1">
              <a:buClr>
                <a:srgbClr val="0066CC"/>
              </a:buClr>
              <a:defRPr/>
            </a:pPr>
            <a:endParaRPr lang="en-US" sz="4000" dirty="0">
              <a:latin typeface="Garamond" pitchFamily="18" charset="0"/>
            </a:endParaRPr>
          </a:p>
          <a:p>
            <a:pPr eaLnBrk="1" hangingPunct="1">
              <a:buClr>
                <a:srgbClr val="0066CC"/>
              </a:buClr>
              <a:defRPr/>
            </a:pPr>
            <a:r>
              <a:rPr lang="en-US" sz="4000" dirty="0">
                <a:latin typeface="Garamond" pitchFamily="18" charset="0"/>
              </a:rPr>
              <a:t>National Park Service, National Register of Historic Places:</a:t>
            </a:r>
          </a:p>
          <a:p>
            <a:pPr eaLnBrk="1" hangingPunct="1">
              <a:buClr>
                <a:srgbClr val="0066CC"/>
              </a:buClr>
              <a:defRPr/>
            </a:pPr>
            <a:r>
              <a:rPr lang="en-US" sz="4000" dirty="0">
                <a:latin typeface="Garamond" pitchFamily="18" charset="0"/>
                <a:hlinkClick r:id="rId3"/>
              </a:rPr>
              <a:t>http://</a:t>
            </a:r>
            <a:r>
              <a:rPr lang="en-US" sz="4000">
                <a:latin typeface="Garamond" pitchFamily="18" charset="0"/>
                <a:hlinkClick r:id="rId3"/>
              </a:rPr>
              <a:t>www.nps.gov/history/nr</a:t>
            </a:r>
            <a:r>
              <a:rPr lang="en-US" sz="4000" smtClean="0">
                <a:latin typeface="Garamond" pitchFamily="18" charset="0"/>
                <a:hlinkClick r:id="rId3"/>
              </a:rPr>
              <a:t>/</a:t>
            </a:r>
            <a:r>
              <a:rPr lang="en-US" sz="4000" smtClean="0">
                <a:latin typeface="Garamond" pitchFamily="18" charset="0"/>
              </a:rPr>
              <a:t> </a:t>
            </a:r>
            <a:endParaRPr lang="en-US" sz="4000" dirty="0">
              <a:latin typeface="Garamond"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sz="4000" b="1" dirty="0" smtClean="0">
                <a:solidFill>
                  <a:schemeClr val="tx1"/>
                </a:solidFill>
                <a:latin typeface="Garamond" pitchFamily="18" charset="0"/>
              </a:rPr>
              <a:t>Local, State, and National </a:t>
            </a:r>
            <a:r>
              <a:rPr lang="en-US" sz="4000" b="1" dirty="0" smtClean="0">
                <a:solidFill>
                  <a:schemeClr val="tx1"/>
                </a:solidFill>
                <a:latin typeface="Garamond" pitchFamily="18" charset="0"/>
              </a:rPr>
              <a:t/>
            </a:r>
            <a:br>
              <a:rPr lang="en-US" sz="4000" b="1" dirty="0" smtClean="0">
                <a:solidFill>
                  <a:schemeClr val="tx1"/>
                </a:solidFill>
                <a:latin typeface="Garamond" pitchFamily="18" charset="0"/>
              </a:rPr>
            </a:br>
            <a:r>
              <a:rPr lang="en-US" sz="4000" b="1" dirty="0" smtClean="0">
                <a:solidFill>
                  <a:schemeClr val="tx1"/>
                </a:solidFill>
                <a:latin typeface="Garamond" pitchFamily="18" charset="0"/>
              </a:rPr>
              <a:t>Historic </a:t>
            </a:r>
            <a:r>
              <a:rPr lang="en-US" sz="4000" b="1" dirty="0">
                <a:solidFill>
                  <a:schemeClr val="tx1"/>
                </a:solidFill>
                <a:latin typeface="Garamond" pitchFamily="18" charset="0"/>
              </a:rPr>
              <a:t>District Designations </a:t>
            </a:r>
          </a:p>
        </p:txBody>
      </p:sp>
      <p:sp>
        <p:nvSpPr>
          <p:cNvPr id="132099" name="Rectangle 3"/>
          <p:cNvSpPr>
            <a:spLocks noGrp="1" noChangeArrowheads="1"/>
          </p:cNvSpPr>
          <p:nvPr>
            <p:ph type="body" idx="1"/>
          </p:nvPr>
        </p:nvSpPr>
        <p:spPr>
          <a:xfrm>
            <a:off x="457200" y="1600201"/>
            <a:ext cx="8229600" cy="3429000"/>
          </a:xfrm>
        </p:spPr>
        <p:txBody>
          <a:bodyPr/>
          <a:lstStyle/>
          <a:p>
            <a:pPr>
              <a:buNone/>
            </a:pPr>
            <a:r>
              <a:rPr lang="en-US" sz="4000" dirty="0" smtClean="0">
                <a:latin typeface="Garamond" pitchFamily="18" charset="0"/>
              </a:rPr>
              <a:t>Four Types of Historic Districts</a:t>
            </a:r>
          </a:p>
          <a:p>
            <a:r>
              <a:rPr lang="en-US" sz="4000" dirty="0" smtClean="0">
                <a:latin typeface="Garamond" pitchFamily="18" charset="0"/>
              </a:rPr>
              <a:t>Locally Designated</a:t>
            </a:r>
          </a:p>
          <a:p>
            <a:r>
              <a:rPr lang="en-US" sz="4000" dirty="0" smtClean="0">
                <a:latin typeface="Garamond" pitchFamily="18" charset="0"/>
              </a:rPr>
              <a:t>National </a:t>
            </a:r>
            <a:r>
              <a:rPr lang="en-US" sz="4000" dirty="0">
                <a:latin typeface="Garamond" pitchFamily="18" charset="0"/>
              </a:rPr>
              <a:t>Historic Landmarks</a:t>
            </a:r>
          </a:p>
          <a:p>
            <a:r>
              <a:rPr lang="en-US" sz="4000" dirty="0">
                <a:latin typeface="Garamond" pitchFamily="18" charset="0"/>
              </a:rPr>
              <a:t>National Register of Historic Places</a:t>
            </a:r>
          </a:p>
          <a:p>
            <a:r>
              <a:rPr lang="en-US" sz="4000" dirty="0">
                <a:latin typeface="Garamond" pitchFamily="18" charset="0"/>
              </a:rPr>
              <a:t>Virginia Landmarks </a:t>
            </a:r>
            <a:r>
              <a:rPr lang="en-US" sz="4000" dirty="0" smtClean="0">
                <a:latin typeface="Garamond" pitchFamily="18" charset="0"/>
              </a:rPr>
              <a:t>Register</a:t>
            </a:r>
            <a:endParaRPr lang="en-US" sz="4000" dirty="0">
              <a:latin typeface="Garamond"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1371600"/>
          </a:xfrm>
        </p:spPr>
        <p:txBody>
          <a:bodyPr/>
          <a:lstStyle/>
          <a:p>
            <a:pPr eaLnBrk="1" hangingPunct="1"/>
            <a:r>
              <a:rPr lang="en-US" sz="4000" b="1" dirty="0" smtClean="0">
                <a:solidFill>
                  <a:schemeClr val="tx1"/>
                </a:solidFill>
                <a:latin typeface="Garamond" pitchFamily="18" charset="0"/>
              </a:rPr>
              <a:t>Legal Basis for </a:t>
            </a:r>
            <a:r>
              <a:rPr lang="en-US" sz="4000" b="1" dirty="0" smtClean="0">
                <a:solidFill>
                  <a:schemeClr val="tx1"/>
                </a:solidFill>
                <a:latin typeface="Garamond" pitchFamily="18" charset="0"/>
              </a:rPr>
              <a:t>Local, </a:t>
            </a:r>
            <a:r>
              <a:rPr lang="en-US" sz="4000" b="1" dirty="0" smtClean="0">
                <a:solidFill>
                  <a:schemeClr val="tx1"/>
                </a:solidFill>
                <a:latin typeface="Garamond" pitchFamily="18" charset="0"/>
              </a:rPr>
              <a:t>State, and National </a:t>
            </a:r>
            <a:r>
              <a:rPr lang="en-US" sz="4000" b="1" dirty="0" smtClean="0">
                <a:solidFill>
                  <a:schemeClr val="tx1"/>
                </a:solidFill>
                <a:latin typeface="Garamond" pitchFamily="18" charset="0"/>
              </a:rPr>
              <a:t> </a:t>
            </a:r>
            <a:r>
              <a:rPr lang="en-US" sz="4000" b="1" dirty="0" smtClean="0">
                <a:solidFill>
                  <a:schemeClr val="tx1"/>
                </a:solidFill>
                <a:latin typeface="Garamond" pitchFamily="18" charset="0"/>
              </a:rPr>
              <a:t>Historic District Designations </a:t>
            </a:r>
          </a:p>
        </p:txBody>
      </p:sp>
      <p:sp>
        <p:nvSpPr>
          <p:cNvPr id="4099" name="Rectangle 3"/>
          <p:cNvSpPr>
            <a:spLocks noGrp="1" noChangeArrowheads="1"/>
          </p:cNvSpPr>
          <p:nvPr>
            <p:ph type="body" idx="1"/>
          </p:nvPr>
        </p:nvSpPr>
        <p:spPr>
          <a:xfrm>
            <a:off x="304800" y="1600200"/>
            <a:ext cx="8534400" cy="5257800"/>
          </a:xfrm>
        </p:spPr>
        <p:txBody>
          <a:bodyPr/>
          <a:lstStyle/>
          <a:p>
            <a:pPr eaLnBrk="1" hangingPunct="1">
              <a:lnSpc>
                <a:spcPct val="80000"/>
              </a:lnSpc>
            </a:pPr>
            <a:r>
              <a:rPr lang="en-US" sz="2400" dirty="0" smtClean="0">
                <a:latin typeface="Garamond" pitchFamily="18" charset="0"/>
              </a:rPr>
              <a:t>Local Historic Districts</a:t>
            </a:r>
          </a:p>
          <a:p>
            <a:pPr eaLnBrk="1" hangingPunct="1">
              <a:lnSpc>
                <a:spcPct val="80000"/>
              </a:lnSpc>
              <a:buFontTx/>
              <a:buNone/>
            </a:pPr>
            <a:r>
              <a:rPr lang="en-US" sz="2400" dirty="0" smtClean="0">
                <a:latin typeface="Garamond" pitchFamily="18" charset="0"/>
              </a:rPr>
              <a:t>   - adopted pursuant to §15.2-2306 of the </a:t>
            </a:r>
            <a:r>
              <a:rPr lang="en-US" sz="2400" i="1" dirty="0" smtClean="0">
                <a:latin typeface="Garamond" pitchFamily="18" charset="0"/>
              </a:rPr>
              <a:t>Code of Virginia</a:t>
            </a:r>
            <a:endParaRPr lang="en-US" sz="2400" dirty="0" smtClean="0">
              <a:solidFill>
                <a:srgbClr val="0066CC"/>
              </a:solidFill>
            </a:endParaRPr>
          </a:p>
          <a:p>
            <a:pPr eaLnBrk="1" hangingPunct="1">
              <a:lnSpc>
                <a:spcPct val="80000"/>
              </a:lnSpc>
            </a:pPr>
            <a:endParaRPr lang="en-US" sz="2400" dirty="0" smtClean="0">
              <a:latin typeface="Garamond" pitchFamily="18" charset="0"/>
            </a:endParaRPr>
          </a:p>
          <a:p>
            <a:pPr eaLnBrk="1" hangingPunct="1">
              <a:lnSpc>
                <a:spcPct val="80000"/>
              </a:lnSpc>
            </a:pPr>
            <a:r>
              <a:rPr lang="en-US" sz="2400" dirty="0" smtClean="0">
                <a:latin typeface="Garamond" pitchFamily="18" charset="0"/>
              </a:rPr>
              <a:t>Virginia Landmarks Register</a:t>
            </a:r>
          </a:p>
          <a:p>
            <a:pPr eaLnBrk="1" hangingPunct="1">
              <a:lnSpc>
                <a:spcPct val="80000"/>
              </a:lnSpc>
              <a:buFontTx/>
              <a:buNone/>
            </a:pPr>
            <a:r>
              <a:rPr lang="en-US" sz="2400" dirty="0" smtClean="0">
                <a:latin typeface="Garamond" pitchFamily="18" charset="0"/>
              </a:rPr>
              <a:t>   - procedure established in §10.1-2206 of the Code of Virginia</a:t>
            </a:r>
          </a:p>
          <a:p>
            <a:pPr eaLnBrk="1" hangingPunct="1">
              <a:lnSpc>
                <a:spcPct val="80000"/>
              </a:lnSpc>
              <a:buFontTx/>
              <a:buNone/>
            </a:pPr>
            <a:endParaRPr lang="en-US" sz="2400" dirty="0" smtClean="0">
              <a:latin typeface="Garamond" pitchFamily="18" charset="0"/>
            </a:endParaRPr>
          </a:p>
          <a:p>
            <a:pPr eaLnBrk="1" hangingPunct="1">
              <a:lnSpc>
                <a:spcPct val="80000"/>
              </a:lnSpc>
            </a:pPr>
            <a:r>
              <a:rPr lang="en-US" sz="2400" dirty="0" smtClean="0">
                <a:latin typeface="Garamond" pitchFamily="18" charset="0"/>
              </a:rPr>
              <a:t>National </a:t>
            </a:r>
            <a:r>
              <a:rPr lang="en-US" sz="2400" dirty="0" smtClean="0">
                <a:latin typeface="Garamond" pitchFamily="18" charset="0"/>
              </a:rPr>
              <a:t>Historic Landmarks</a:t>
            </a:r>
          </a:p>
          <a:p>
            <a:pPr eaLnBrk="1" hangingPunct="1">
              <a:lnSpc>
                <a:spcPct val="80000"/>
              </a:lnSpc>
              <a:buFontTx/>
              <a:buNone/>
            </a:pPr>
            <a:r>
              <a:rPr lang="en-US" sz="2400" dirty="0" smtClean="0">
                <a:latin typeface="Garamond" pitchFamily="18" charset="0"/>
              </a:rPr>
              <a:t>   - Historic Sites Act of 1935</a:t>
            </a:r>
          </a:p>
          <a:p>
            <a:pPr indent="-106363" eaLnBrk="1" hangingPunct="1">
              <a:lnSpc>
                <a:spcPct val="80000"/>
              </a:lnSpc>
              <a:buFontTx/>
              <a:buNone/>
            </a:pPr>
            <a:r>
              <a:rPr lang="en-US" sz="2400" dirty="0" smtClean="0">
                <a:latin typeface="Garamond" pitchFamily="18" charset="0"/>
              </a:rPr>
              <a:t>- Code of Federal Regulations - 36 CFR 65.5</a:t>
            </a:r>
          </a:p>
          <a:p>
            <a:pPr eaLnBrk="1" hangingPunct="1">
              <a:lnSpc>
                <a:spcPct val="80000"/>
              </a:lnSpc>
            </a:pPr>
            <a:endParaRPr lang="en-US" sz="2400" dirty="0" smtClean="0">
              <a:latin typeface="Garamond" pitchFamily="18" charset="0"/>
            </a:endParaRPr>
          </a:p>
          <a:p>
            <a:pPr eaLnBrk="1" hangingPunct="1">
              <a:lnSpc>
                <a:spcPct val="80000"/>
              </a:lnSpc>
            </a:pPr>
            <a:r>
              <a:rPr lang="en-US" sz="2400" dirty="0" smtClean="0">
                <a:latin typeface="Garamond" pitchFamily="18" charset="0"/>
              </a:rPr>
              <a:t>National Register of Historic Places</a:t>
            </a:r>
          </a:p>
          <a:p>
            <a:pPr eaLnBrk="1" hangingPunct="1">
              <a:lnSpc>
                <a:spcPct val="80000"/>
              </a:lnSpc>
              <a:buFontTx/>
              <a:buNone/>
            </a:pPr>
            <a:r>
              <a:rPr lang="en-US" sz="2400" dirty="0" smtClean="0">
                <a:latin typeface="Garamond" pitchFamily="18" charset="0"/>
              </a:rPr>
              <a:t>    - National Historic Preservation Act of 1966, as amended</a:t>
            </a:r>
          </a:p>
          <a:p>
            <a:pPr indent="-55563" eaLnBrk="1" hangingPunct="1">
              <a:lnSpc>
                <a:spcPct val="80000"/>
              </a:lnSpc>
              <a:buFontTx/>
              <a:buNone/>
            </a:pPr>
            <a:r>
              <a:rPr lang="en-US" sz="2400" dirty="0" smtClean="0">
                <a:latin typeface="Garamond" pitchFamily="18" charset="0"/>
              </a:rPr>
              <a:t>- Code of Federal Regulations - 36 CFR 60</a:t>
            </a:r>
          </a:p>
          <a:p>
            <a:pPr eaLnBrk="1" hangingPunct="1">
              <a:lnSpc>
                <a:spcPct val="80000"/>
              </a:lnSpc>
            </a:pPr>
            <a:endParaRPr lang="en-US" sz="2400" dirty="0" smtClean="0">
              <a:latin typeface="Garamond"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1371600"/>
          </a:xfrm>
        </p:spPr>
        <p:txBody>
          <a:bodyPr/>
          <a:lstStyle/>
          <a:p>
            <a:pPr eaLnBrk="1" hangingPunct="1"/>
            <a:r>
              <a:rPr lang="en-US" sz="4000" b="1" dirty="0" smtClean="0">
                <a:solidFill>
                  <a:schemeClr val="tx1"/>
                </a:solidFill>
                <a:latin typeface="Garamond" pitchFamily="18" charset="0"/>
              </a:rPr>
              <a:t>How to Find State and Federal Regulations</a:t>
            </a:r>
          </a:p>
        </p:txBody>
      </p:sp>
      <p:sp>
        <p:nvSpPr>
          <p:cNvPr id="4099" name="Rectangle 3"/>
          <p:cNvSpPr>
            <a:spLocks noGrp="1" noChangeArrowheads="1"/>
          </p:cNvSpPr>
          <p:nvPr>
            <p:ph type="body" idx="1"/>
          </p:nvPr>
        </p:nvSpPr>
        <p:spPr>
          <a:xfrm>
            <a:off x="457200" y="1600200"/>
            <a:ext cx="8153400" cy="5257800"/>
          </a:xfrm>
        </p:spPr>
        <p:txBody>
          <a:bodyPr/>
          <a:lstStyle/>
          <a:p>
            <a:r>
              <a:rPr lang="en-US" sz="2400" dirty="0" smtClean="0">
                <a:latin typeface="Garamond" pitchFamily="18" charset="0"/>
              </a:rPr>
              <a:t>A searchable database of the Code of Virginia is online at </a:t>
            </a:r>
            <a:r>
              <a:rPr lang="en-US" sz="2400" b="1" dirty="0" smtClean="0">
                <a:latin typeface="Garamond" pitchFamily="18" charset="0"/>
                <a:hlinkClick r:id="rId3"/>
              </a:rPr>
              <a:t>http://leg1.state.va.us/000/src.htm</a:t>
            </a:r>
            <a:endParaRPr lang="en-US" sz="2400" b="1" dirty="0" smtClean="0">
              <a:latin typeface="Garamond" pitchFamily="18" charset="0"/>
            </a:endParaRPr>
          </a:p>
          <a:p>
            <a:endParaRPr lang="en-US" sz="2400" dirty="0" smtClean="0">
              <a:latin typeface="Garamond" pitchFamily="18" charset="0"/>
            </a:endParaRPr>
          </a:p>
          <a:p>
            <a:r>
              <a:rPr lang="en-US" sz="2400" dirty="0" smtClean="0">
                <a:latin typeface="Garamond" pitchFamily="18" charset="0"/>
              </a:rPr>
              <a:t>A searchable database of the Administrative Code of Virginia is online at </a:t>
            </a:r>
            <a:r>
              <a:rPr lang="en-US" sz="2400" b="1" dirty="0" smtClean="0">
                <a:latin typeface="Garamond" pitchFamily="18" charset="0"/>
                <a:hlinkClick r:id="rId4"/>
              </a:rPr>
              <a:t>http://leg1.state.va.us/cgi-bin/legp504.exe?000+men+SRR</a:t>
            </a:r>
            <a:endParaRPr lang="en-US" sz="2400" b="1" dirty="0" smtClean="0">
              <a:latin typeface="Garamond" pitchFamily="18" charset="0"/>
            </a:endParaRPr>
          </a:p>
          <a:p>
            <a:endParaRPr lang="en-US" sz="2400" dirty="0" smtClean="0">
              <a:latin typeface="Garamond" pitchFamily="18" charset="0"/>
            </a:endParaRPr>
          </a:p>
          <a:p>
            <a:r>
              <a:rPr lang="en-US" sz="2400" dirty="0" smtClean="0">
                <a:latin typeface="Garamond" pitchFamily="18" charset="0"/>
              </a:rPr>
              <a:t>The full text and searchable version of federal regulations for the National Historic Landmarks and National Register programs is online at </a:t>
            </a:r>
            <a:r>
              <a:rPr lang="en-US" sz="2400" b="1" dirty="0" smtClean="0">
                <a:latin typeface="Garamond" pitchFamily="18" charset="0"/>
                <a:hlinkClick r:id="rId5"/>
              </a:rPr>
              <a:t>http://www.ecfr.gov/cgi-bin/text-idx?c=ecfr&amp;rgn=div5&amp;view=text&amp;node=36:1.0.1.1.26&amp;idno=36</a:t>
            </a:r>
            <a:r>
              <a:rPr lang="en-US" sz="2400" b="1" dirty="0" smtClean="0">
                <a:latin typeface="Garamond" pitchFamily="18" charset="0"/>
              </a:rPr>
              <a:t> </a:t>
            </a:r>
            <a:r>
              <a:rPr lang="en-US" sz="2400" dirty="0" smtClean="0">
                <a:latin typeface="Garamond" pitchFamily="18" charset="0"/>
              </a:rPr>
              <a:t>and at </a:t>
            </a:r>
            <a:r>
              <a:rPr lang="en-US" sz="2400" b="1" dirty="0" smtClean="0">
                <a:latin typeface="Garamond" pitchFamily="18" charset="0"/>
                <a:hlinkClick r:id="rId6"/>
              </a:rPr>
              <a:t>http://www.cr.nps.gov/nr/regulations.htm</a:t>
            </a:r>
            <a:endParaRPr lang="en-US" sz="2400" dirty="0" smtClean="0">
              <a:solidFill>
                <a:srgbClr val="0066CC"/>
              </a:solidFill>
            </a:endParaRPr>
          </a:p>
          <a:p>
            <a:endParaRPr lang="en-US" sz="2400" b="1" dirty="0" smtClean="0">
              <a:solidFill>
                <a:schemeClr val="bg1"/>
              </a:solidFill>
              <a:latin typeface="Garamond" pitchFamily="18"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1074" name="Picture 2" descr="8c1c42c0"/>
          <p:cNvPicPr>
            <a:picLocks noChangeAspect="1" noChangeArrowheads="1"/>
          </p:cNvPicPr>
          <p:nvPr/>
        </p:nvPicPr>
        <p:blipFill>
          <a:blip r:embed="rId3" cstate="screen"/>
          <a:srcRect/>
          <a:stretch>
            <a:fillRect/>
          </a:stretch>
        </p:blipFill>
        <p:spPr bwMode="auto">
          <a:xfrm>
            <a:off x="228600" y="0"/>
            <a:ext cx="4305300" cy="2857500"/>
          </a:xfrm>
          <a:prstGeom prst="rect">
            <a:avLst/>
          </a:prstGeom>
          <a:noFill/>
        </p:spPr>
      </p:pic>
      <p:pic>
        <p:nvPicPr>
          <p:cNvPr id="131075" name="Picture 3" descr="Charleston_historic_homes"/>
          <p:cNvPicPr>
            <a:picLocks noChangeAspect="1" noChangeArrowheads="1"/>
          </p:cNvPicPr>
          <p:nvPr/>
        </p:nvPicPr>
        <p:blipFill>
          <a:blip r:embed="rId4" cstate="screen"/>
          <a:srcRect/>
          <a:stretch>
            <a:fillRect/>
          </a:stretch>
        </p:blipFill>
        <p:spPr bwMode="auto">
          <a:xfrm>
            <a:off x="5181600" y="304800"/>
            <a:ext cx="3429000" cy="2571750"/>
          </a:xfrm>
          <a:prstGeom prst="rect">
            <a:avLst/>
          </a:prstGeom>
          <a:noFill/>
        </p:spPr>
      </p:pic>
      <p:sp>
        <p:nvSpPr>
          <p:cNvPr id="131076" name="Text Box 4"/>
          <p:cNvSpPr txBox="1">
            <a:spLocks noChangeArrowheads="1"/>
          </p:cNvSpPr>
          <p:nvPr/>
        </p:nvSpPr>
        <p:spPr bwMode="auto">
          <a:xfrm>
            <a:off x="304800" y="3048000"/>
            <a:ext cx="5410200" cy="3693319"/>
          </a:xfrm>
          <a:prstGeom prst="rect">
            <a:avLst/>
          </a:prstGeom>
          <a:noFill/>
          <a:ln w="9525">
            <a:noFill/>
            <a:miter lim="800000"/>
            <a:headEnd/>
            <a:tailEnd/>
          </a:ln>
          <a:effectLst/>
        </p:spPr>
        <p:txBody>
          <a:bodyPr wrap="square">
            <a:spAutoFit/>
          </a:bodyPr>
          <a:lstStyle/>
          <a:p>
            <a:pPr eaLnBrk="0" hangingPunct="0"/>
            <a:r>
              <a:rPr lang="en-US" sz="1800" u="sng" dirty="0" smtClean="0">
                <a:latin typeface="Garamond" pitchFamily="18" charset="0"/>
              </a:rPr>
              <a:t>Thumbnail History of Historic Districts</a:t>
            </a:r>
          </a:p>
          <a:p>
            <a:pPr eaLnBrk="0" hangingPunct="0"/>
            <a:endParaRPr lang="en-US" sz="1800" u="sng" dirty="0" smtClean="0">
              <a:latin typeface="Garamond" pitchFamily="18" charset="0"/>
            </a:endParaRPr>
          </a:p>
          <a:p>
            <a:pPr eaLnBrk="0" hangingPunct="0"/>
            <a:r>
              <a:rPr lang="en-US" sz="1800" u="sng" dirty="0" smtClean="0">
                <a:latin typeface="Garamond" pitchFamily="18" charset="0"/>
              </a:rPr>
              <a:t>Local Districts</a:t>
            </a:r>
            <a:r>
              <a:rPr lang="en-US" sz="1800" dirty="0" smtClean="0">
                <a:latin typeface="Garamond" pitchFamily="18" charset="0"/>
              </a:rPr>
              <a:t>: </a:t>
            </a:r>
          </a:p>
          <a:p>
            <a:pPr eaLnBrk="0" hangingPunct="0"/>
            <a:r>
              <a:rPr lang="en-US" sz="1800" dirty="0" smtClean="0">
                <a:latin typeface="Garamond" pitchFamily="18" charset="0"/>
              </a:rPr>
              <a:t>Charleston </a:t>
            </a:r>
            <a:r>
              <a:rPr lang="en-US" sz="1800" dirty="0">
                <a:latin typeface="Garamond" pitchFamily="18" charset="0"/>
              </a:rPr>
              <a:t>1931</a:t>
            </a:r>
          </a:p>
          <a:p>
            <a:pPr eaLnBrk="0" hangingPunct="0"/>
            <a:r>
              <a:rPr lang="en-US" sz="1800" dirty="0">
                <a:latin typeface="Garamond" pitchFamily="18" charset="0"/>
              </a:rPr>
              <a:t>New Orleans French Quarter  1937</a:t>
            </a:r>
          </a:p>
          <a:p>
            <a:pPr eaLnBrk="0" hangingPunct="0"/>
            <a:r>
              <a:rPr lang="en-US" sz="1800" dirty="0">
                <a:latin typeface="Garamond" pitchFamily="18" charset="0"/>
              </a:rPr>
              <a:t>Old and Historic Alexandria 1946</a:t>
            </a:r>
          </a:p>
          <a:p>
            <a:pPr eaLnBrk="0" hangingPunct="0"/>
            <a:r>
              <a:rPr lang="en-US" sz="1800" dirty="0" smtClean="0">
                <a:latin typeface="Garamond" pitchFamily="18" charset="0"/>
              </a:rPr>
              <a:t>St. John’s Church Old and Historic District  1957</a:t>
            </a:r>
          </a:p>
          <a:p>
            <a:pPr eaLnBrk="0" hangingPunct="0"/>
            <a:endParaRPr lang="en-US" sz="1800" dirty="0" smtClean="0">
              <a:latin typeface="Garamond" pitchFamily="18" charset="0"/>
            </a:endParaRPr>
          </a:p>
          <a:p>
            <a:pPr eaLnBrk="0" hangingPunct="0"/>
            <a:r>
              <a:rPr lang="en-US" sz="1800" u="sng" dirty="0" smtClean="0">
                <a:latin typeface="Garamond" pitchFamily="18" charset="0"/>
              </a:rPr>
              <a:t>National Historic Landmark Districts</a:t>
            </a:r>
            <a:r>
              <a:rPr lang="en-US" sz="1800" dirty="0" smtClean="0">
                <a:latin typeface="Garamond" pitchFamily="18" charset="0"/>
              </a:rPr>
              <a:t>:</a:t>
            </a:r>
          </a:p>
          <a:p>
            <a:pPr eaLnBrk="0" hangingPunct="0"/>
            <a:r>
              <a:rPr lang="en-US" sz="1800" dirty="0" smtClean="0">
                <a:latin typeface="Garamond" pitchFamily="18" charset="0"/>
              </a:rPr>
              <a:t>Williamsburg Historic District 1960</a:t>
            </a:r>
          </a:p>
          <a:p>
            <a:pPr eaLnBrk="0" hangingPunct="0"/>
            <a:endParaRPr lang="en-US" sz="1800" dirty="0" smtClean="0">
              <a:latin typeface="Garamond" pitchFamily="18" charset="0"/>
            </a:endParaRPr>
          </a:p>
          <a:p>
            <a:pPr eaLnBrk="0" hangingPunct="0"/>
            <a:r>
              <a:rPr lang="en-US" sz="1800" u="sng" dirty="0" smtClean="0">
                <a:latin typeface="Garamond" pitchFamily="18" charset="0"/>
              </a:rPr>
              <a:t>National and State Register Districts</a:t>
            </a:r>
            <a:r>
              <a:rPr lang="en-US" sz="1800" dirty="0" smtClean="0">
                <a:latin typeface="Garamond" pitchFamily="18" charset="0"/>
              </a:rPr>
              <a:t>:</a:t>
            </a:r>
          </a:p>
          <a:p>
            <a:pPr eaLnBrk="0" hangingPunct="0"/>
            <a:r>
              <a:rPr lang="en-US" sz="1800" dirty="0" smtClean="0">
                <a:latin typeface="Garamond" pitchFamily="18" charset="0"/>
              </a:rPr>
              <a:t>More than 450 in Virginia and counting!</a:t>
            </a:r>
          </a:p>
        </p:txBody>
      </p:sp>
      <p:pic>
        <p:nvPicPr>
          <p:cNvPr id="131077" name="Picture 5" descr="StJohn'sChurch"/>
          <p:cNvPicPr>
            <a:picLocks noChangeAspect="1" noChangeArrowheads="1"/>
          </p:cNvPicPr>
          <p:nvPr/>
        </p:nvPicPr>
        <p:blipFill>
          <a:blip r:embed="rId5" cstate="screen"/>
          <a:srcRect/>
          <a:stretch>
            <a:fillRect/>
          </a:stretch>
        </p:blipFill>
        <p:spPr bwMode="auto">
          <a:xfrm>
            <a:off x="6096000" y="3124200"/>
            <a:ext cx="2719388" cy="3733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0"/>
            <a:ext cx="9144000" cy="1447800"/>
          </a:xfrm>
        </p:spPr>
        <p:txBody>
          <a:bodyPr/>
          <a:lstStyle/>
          <a:p>
            <a:pPr algn="ctr"/>
            <a:r>
              <a:rPr lang="en-US" sz="4000" b="1" dirty="0">
                <a:latin typeface="Garamond" pitchFamily="18" charset="0"/>
              </a:rPr>
              <a:t>Local Historic Districts: </a:t>
            </a:r>
            <a:r>
              <a:rPr lang="en-US" sz="4000" b="1" dirty="0" smtClean="0">
                <a:latin typeface="Garamond" pitchFamily="18" charset="0"/>
              </a:rPr>
              <a:t/>
            </a:r>
            <a:br>
              <a:rPr lang="en-US" sz="4000" b="1" dirty="0" smtClean="0">
                <a:latin typeface="Garamond" pitchFamily="18" charset="0"/>
              </a:rPr>
            </a:br>
            <a:r>
              <a:rPr lang="en-US" sz="4000" b="1" dirty="0" smtClean="0">
                <a:latin typeface="Garamond" pitchFamily="18" charset="0"/>
              </a:rPr>
              <a:t>Authority </a:t>
            </a:r>
            <a:r>
              <a:rPr lang="en-US" sz="4000" b="1" dirty="0">
                <a:latin typeface="Garamond" pitchFamily="18" charset="0"/>
              </a:rPr>
              <a:t>in Code of Virginia</a:t>
            </a:r>
          </a:p>
        </p:txBody>
      </p:sp>
      <p:sp>
        <p:nvSpPr>
          <p:cNvPr id="134147" name="Rectangle 3"/>
          <p:cNvSpPr>
            <a:spLocks noGrp="1" noChangeArrowheads="1"/>
          </p:cNvSpPr>
          <p:nvPr>
            <p:ph type="body" idx="1"/>
          </p:nvPr>
        </p:nvSpPr>
        <p:spPr>
          <a:xfrm>
            <a:off x="0" y="1447800"/>
            <a:ext cx="9144000" cy="5410200"/>
          </a:xfrm>
        </p:spPr>
        <p:txBody>
          <a:bodyPr/>
          <a:lstStyle/>
          <a:p>
            <a:r>
              <a:rPr lang="en-US" dirty="0">
                <a:latin typeface="Garamond" pitchFamily="18" charset="0"/>
              </a:rPr>
              <a:t>In Virginia, local historic district ordinances are adopted pursuant to §15.2-2306 of the </a:t>
            </a:r>
            <a:r>
              <a:rPr lang="en-US" i="1" dirty="0">
                <a:latin typeface="Garamond" pitchFamily="18" charset="0"/>
              </a:rPr>
              <a:t>Code of Virginia</a:t>
            </a:r>
            <a:r>
              <a:rPr lang="en-US" dirty="0">
                <a:latin typeface="Garamond" pitchFamily="18" charset="0"/>
              </a:rPr>
              <a:t>. </a:t>
            </a:r>
          </a:p>
          <a:p>
            <a:r>
              <a:rPr lang="en-US" dirty="0">
                <a:latin typeface="Garamond" pitchFamily="18" charset="0"/>
              </a:rPr>
              <a:t>This is “enabling </a:t>
            </a:r>
            <a:r>
              <a:rPr lang="en-US" dirty="0" smtClean="0">
                <a:latin typeface="Garamond" pitchFamily="18" charset="0"/>
              </a:rPr>
              <a:t>legislation” that provides </a:t>
            </a:r>
            <a:r>
              <a:rPr lang="en-US" dirty="0" smtClean="0">
                <a:latin typeface="Garamond" pitchFamily="18" charset="0"/>
              </a:rPr>
              <a:t>a framework for </a:t>
            </a:r>
            <a:r>
              <a:rPr lang="en-US" dirty="0" smtClean="0">
                <a:latin typeface="Garamond" pitchFamily="18" charset="0"/>
              </a:rPr>
              <a:t>a local government to pass an ordinance. Local </a:t>
            </a:r>
            <a:r>
              <a:rPr lang="en-US" dirty="0">
                <a:latin typeface="Garamond" pitchFamily="18" charset="0"/>
              </a:rPr>
              <a:t>governments </a:t>
            </a:r>
            <a:r>
              <a:rPr lang="en-US" u="sng" dirty="0">
                <a:latin typeface="Garamond" pitchFamily="18" charset="0"/>
              </a:rPr>
              <a:t>are not</a:t>
            </a:r>
            <a:r>
              <a:rPr lang="en-US" dirty="0">
                <a:latin typeface="Garamond" pitchFamily="18" charset="0"/>
              </a:rPr>
              <a:t> required to adopt historic district </a:t>
            </a:r>
            <a:r>
              <a:rPr lang="en-US" dirty="0" smtClean="0">
                <a:latin typeface="Garamond" pitchFamily="18" charset="0"/>
              </a:rPr>
              <a:t>ordinances if they do not wish to designate such districts.  </a:t>
            </a:r>
            <a:endParaRPr lang="en-US" dirty="0">
              <a:latin typeface="Garamond" pitchFamily="18" charset="0"/>
            </a:endParaRPr>
          </a:p>
          <a:p>
            <a:r>
              <a:rPr lang="en-US" dirty="0">
                <a:latin typeface="Garamond" pitchFamily="18" charset="0"/>
              </a:rPr>
              <a:t>Ordinances should consider a community’s unique resources and character.</a:t>
            </a:r>
          </a:p>
          <a:p>
            <a:r>
              <a:rPr lang="en-US" dirty="0">
                <a:latin typeface="Garamond" pitchFamily="18" charset="0"/>
              </a:rPr>
              <a:t>Avoid “search and replace” approach</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0" y="0"/>
            <a:ext cx="9144000" cy="838200"/>
          </a:xfrm>
        </p:spPr>
        <p:txBody>
          <a:bodyPr/>
          <a:lstStyle/>
          <a:p>
            <a:pPr algn="ctr"/>
            <a:r>
              <a:rPr lang="en-US" sz="4000" b="1" dirty="0" smtClean="0">
                <a:latin typeface="Garamond" pitchFamily="18" charset="0"/>
              </a:rPr>
              <a:t>Uses of </a:t>
            </a:r>
            <a:r>
              <a:rPr lang="en-US" sz="4000" b="1" dirty="0">
                <a:latin typeface="Garamond" pitchFamily="18" charset="0"/>
              </a:rPr>
              <a:t>Local District Designation</a:t>
            </a:r>
          </a:p>
        </p:txBody>
      </p:sp>
      <p:sp>
        <p:nvSpPr>
          <p:cNvPr id="135171" name="Rectangle 3"/>
          <p:cNvSpPr>
            <a:spLocks noGrp="1" noChangeArrowheads="1"/>
          </p:cNvSpPr>
          <p:nvPr>
            <p:ph type="body" idx="1"/>
          </p:nvPr>
        </p:nvSpPr>
        <p:spPr>
          <a:xfrm>
            <a:off x="0" y="762000"/>
            <a:ext cx="9144000" cy="6096000"/>
          </a:xfrm>
        </p:spPr>
        <p:txBody>
          <a:bodyPr/>
          <a:lstStyle/>
          <a:p>
            <a:pPr>
              <a:lnSpc>
                <a:spcPct val="80000"/>
              </a:lnSpc>
            </a:pPr>
            <a:r>
              <a:rPr lang="en-US" sz="2800" dirty="0">
                <a:latin typeface="Garamond" pitchFamily="18" charset="0"/>
              </a:rPr>
              <a:t>Tool for managing change while maintaining the character of a </a:t>
            </a:r>
            <a:r>
              <a:rPr lang="en-US" sz="2800" dirty="0" smtClean="0">
                <a:latin typeface="Garamond" pitchFamily="18" charset="0"/>
              </a:rPr>
              <a:t>district through use of planning, zoning, and permitting processes.</a:t>
            </a:r>
            <a:endParaRPr lang="en-US" sz="2800" dirty="0">
              <a:latin typeface="Garamond" pitchFamily="18" charset="0"/>
            </a:endParaRPr>
          </a:p>
          <a:p>
            <a:pPr>
              <a:lnSpc>
                <a:spcPct val="80000"/>
              </a:lnSpc>
            </a:pPr>
            <a:r>
              <a:rPr lang="en-US" sz="2800" dirty="0">
                <a:latin typeface="Garamond" pitchFamily="18" charset="0"/>
              </a:rPr>
              <a:t>Recognizes the value of existing places and helps to preserve a sense of place.  </a:t>
            </a:r>
          </a:p>
          <a:p>
            <a:pPr>
              <a:lnSpc>
                <a:spcPct val="80000"/>
              </a:lnSpc>
            </a:pPr>
            <a:r>
              <a:rPr lang="en-US" sz="2800" dirty="0">
                <a:latin typeface="Garamond" pitchFamily="18" charset="0"/>
              </a:rPr>
              <a:t>Encourages re-investment and </a:t>
            </a:r>
            <a:r>
              <a:rPr lang="en-US" sz="2800" dirty="0" smtClean="0">
                <a:latin typeface="Garamond" pitchFamily="18" charset="0"/>
              </a:rPr>
              <a:t>redevelopment of older building stock; also can help to curb sprawl development. </a:t>
            </a:r>
          </a:p>
          <a:p>
            <a:pPr>
              <a:lnSpc>
                <a:spcPct val="80000"/>
              </a:lnSpc>
            </a:pPr>
            <a:r>
              <a:rPr lang="en-US" sz="2800" dirty="0" smtClean="0">
                <a:latin typeface="Garamond" pitchFamily="18" charset="0"/>
              </a:rPr>
              <a:t>Protects </a:t>
            </a:r>
            <a:r>
              <a:rPr lang="en-US" sz="2800" dirty="0">
                <a:latin typeface="Garamond" pitchFamily="18" charset="0"/>
              </a:rPr>
              <a:t>property owner and local government </a:t>
            </a:r>
            <a:r>
              <a:rPr lang="en-US" sz="2800" dirty="0" smtClean="0">
                <a:latin typeface="Garamond" pitchFamily="18" charset="0"/>
              </a:rPr>
              <a:t>investments in property maintenance and infrastructure.</a:t>
            </a:r>
            <a:endParaRPr lang="en-US" sz="2800" dirty="0">
              <a:latin typeface="Garamond" pitchFamily="18" charset="0"/>
            </a:endParaRPr>
          </a:p>
          <a:p>
            <a:pPr>
              <a:lnSpc>
                <a:spcPct val="80000"/>
              </a:lnSpc>
            </a:pPr>
            <a:r>
              <a:rPr lang="en-US" sz="2800" dirty="0">
                <a:latin typeface="Garamond" pitchFamily="18" charset="0"/>
              </a:rPr>
              <a:t>Helps to encourage better </a:t>
            </a:r>
            <a:r>
              <a:rPr lang="en-US" sz="2800" dirty="0" smtClean="0">
                <a:latin typeface="Garamond" pitchFamily="18" charset="0"/>
              </a:rPr>
              <a:t>design through design guidelines and/or architectural review.</a:t>
            </a:r>
            <a:endParaRPr lang="en-US" sz="2800" dirty="0">
              <a:latin typeface="Garamond" pitchFamily="18" charset="0"/>
            </a:endParaRPr>
          </a:p>
          <a:p>
            <a:pPr>
              <a:lnSpc>
                <a:spcPct val="80000"/>
              </a:lnSpc>
            </a:pPr>
            <a:r>
              <a:rPr lang="en-US" sz="2800" dirty="0">
                <a:latin typeface="Garamond" pitchFamily="18" charset="0"/>
              </a:rPr>
              <a:t>Connects residents and visitors to an area’s history and architecture.</a:t>
            </a:r>
          </a:p>
          <a:p>
            <a:pPr>
              <a:lnSpc>
                <a:spcPct val="80000"/>
              </a:lnSpc>
            </a:pPr>
            <a:r>
              <a:rPr lang="en-US" sz="2800" dirty="0">
                <a:latin typeface="Garamond" pitchFamily="18" charset="0"/>
              </a:rPr>
              <a:t>Can be linked to plaques, signage and local tax </a:t>
            </a:r>
            <a:r>
              <a:rPr lang="en-US" sz="2800" dirty="0" smtClean="0">
                <a:latin typeface="Garamond" pitchFamily="18" charset="0"/>
              </a:rPr>
              <a:t>abatements programs.</a:t>
            </a:r>
            <a:endParaRPr lang="en-US" sz="2800" dirty="0">
              <a:latin typeface="Garamond" pitchFamily="18" charset="0"/>
            </a:endParaRPr>
          </a:p>
          <a:p>
            <a:pPr>
              <a:lnSpc>
                <a:spcPct val="80000"/>
              </a:lnSpc>
              <a:buFont typeface="Wingdings" pitchFamily="2" charset="2"/>
              <a:buNone/>
            </a:pPr>
            <a:endParaRPr lang="en-US" sz="2800" dirty="0">
              <a:solidFill>
                <a:srgbClr val="0066CC"/>
              </a:solidFill>
            </a:endParaRPr>
          </a:p>
          <a:p>
            <a:pPr>
              <a:lnSpc>
                <a:spcPct val="80000"/>
              </a:lnSpc>
            </a:pPr>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1335</TotalTime>
  <Words>6984</Words>
  <Application>Microsoft Office PowerPoint</Application>
  <PresentationFormat>On-screen Show (4:3)</PresentationFormat>
  <Paragraphs>325</Paragraphs>
  <Slides>32</Slides>
  <Notes>31</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Default Design</vt:lpstr>
      <vt:lpstr>Pixel</vt:lpstr>
      <vt:lpstr>Historic Districts in Virginia</vt:lpstr>
      <vt:lpstr>Basics of Historic Districts</vt:lpstr>
      <vt:lpstr>What is a Historic District?</vt:lpstr>
      <vt:lpstr>Local, State, and National  Historic District Designations </vt:lpstr>
      <vt:lpstr>Legal Basis for Local, State, and National  Historic District Designations </vt:lpstr>
      <vt:lpstr>How to Find State and Federal Regulations</vt:lpstr>
      <vt:lpstr>Slide 7</vt:lpstr>
      <vt:lpstr>Local Historic Districts:  Authority in Code of Virginia</vt:lpstr>
      <vt:lpstr>Uses of Local District Designation</vt:lpstr>
      <vt:lpstr>Essentials of the NHL Program</vt:lpstr>
      <vt:lpstr>Protection of NHLs</vt:lpstr>
      <vt:lpstr>National Historic Landmark  Historic Districts in Virginia</vt:lpstr>
      <vt:lpstr>National Register and  VLR Historic Districts</vt:lpstr>
      <vt:lpstr>What National Register and VLR Designation Does</vt:lpstr>
      <vt:lpstr>National Register and VLR Thresholds</vt:lpstr>
      <vt:lpstr>Criteria for National Register and VLR Listing </vt:lpstr>
      <vt:lpstr>Slide 17</vt:lpstr>
      <vt:lpstr>Physical Integrity</vt:lpstr>
      <vt:lpstr>What Can be Nominated as a Historic District?</vt:lpstr>
      <vt:lpstr>  In Rural Historic Districts…</vt:lpstr>
      <vt:lpstr>In Urban/Suburban Historic Districts…</vt:lpstr>
      <vt:lpstr>National Register and VLR Historic District Variety</vt:lpstr>
      <vt:lpstr>What Resources Make Up a  Historic District?</vt:lpstr>
      <vt:lpstr>What does “Contributing” mean?</vt:lpstr>
      <vt:lpstr>What does “Non-contributing” mean?</vt:lpstr>
      <vt:lpstr>How are Historic District Boundaries Chosen?</vt:lpstr>
      <vt:lpstr>What is DHR’s role in Nominating National Register and VLR  Historic Districts?</vt:lpstr>
      <vt:lpstr>What Can You Do with a  National Register/VLR  Historic District?</vt:lpstr>
      <vt:lpstr>What is the Impact of a Historic District Designation on Property Values?</vt:lpstr>
      <vt:lpstr>Will National Register/VLR Listing Automatically Lead to a Local Historic District Designation?</vt:lpstr>
      <vt:lpstr>National Park Service Bulletins</vt:lpstr>
      <vt:lpstr>Slide 32</vt:lpstr>
    </vt:vector>
  </TitlesOfParts>
  <Company>Commonwealth of Virginia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and National Historic Districts</dc:title>
  <dc:creator>kkurowski</dc:creator>
  <cp:lastModifiedBy>qaf45223</cp:lastModifiedBy>
  <cp:revision>102</cp:revision>
  <dcterms:created xsi:type="dcterms:W3CDTF">2007-07-12T17:47:45Z</dcterms:created>
  <dcterms:modified xsi:type="dcterms:W3CDTF">2014-09-03T17:06:10Z</dcterms:modified>
</cp:coreProperties>
</file>