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84"/>
  </p:notesMasterIdLst>
  <p:sldIdLst>
    <p:sldId id="256" r:id="rId2"/>
    <p:sldId id="258" r:id="rId3"/>
    <p:sldId id="259" r:id="rId4"/>
    <p:sldId id="260" r:id="rId5"/>
    <p:sldId id="342" r:id="rId6"/>
    <p:sldId id="261" r:id="rId7"/>
    <p:sldId id="343" r:id="rId8"/>
    <p:sldId id="262" r:id="rId9"/>
    <p:sldId id="263" r:id="rId10"/>
    <p:sldId id="264" r:id="rId11"/>
    <p:sldId id="265" r:id="rId12"/>
    <p:sldId id="266" r:id="rId13"/>
    <p:sldId id="344" r:id="rId14"/>
    <p:sldId id="267" r:id="rId15"/>
    <p:sldId id="268" r:id="rId16"/>
    <p:sldId id="277" r:id="rId17"/>
    <p:sldId id="269" r:id="rId18"/>
    <p:sldId id="270" r:id="rId19"/>
    <p:sldId id="271" r:id="rId20"/>
    <p:sldId id="275" r:id="rId21"/>
    <p:sldId id="278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85" r:id="rId30"/>
    <p:sldId id="301" r:id="rId31"/>
    <p:sldId id="302" r:id="rId32"/>
    <p:sldId id="305" r:id="rId33"/>
    <p:sldId id="304" r:id="rId34"/>
    <p:sldId id="306" r:id="rId35"/>
    <p:sldId id="279" r:id="rId36"/>
    <p:sldId id="298" r:id="rId37"/>
    <p:sldId id="299" r:id="rId38"/>
    <p:sldId id="300" r:id="rId39"/>
    <p:sldId id="284" r:id="rId40"/>
    <p:sldId id="307" r:id="rId41"/>
    <p:sldId id="308" r:id="rId42"/>
    <p:sldId id="280" r:id="rId43"/>
    <p:sldId id="309" r:id="rId44"/>
    <p:sldId id="310" r:id="rId45"/>
    <p:sldId id="281" r:id="rId46"/>
    <p:sldId id="311" r:id="rId47"/>
    <p:sldId id="282" r:id="rId48"/>
    <p:sldId id="312" r:id="rId49"/>
    <p:sldId id="313" r:id="rId50"/>
    <p:sldId id="283" r:id="rId51"/>
    <p:sldId id="314" r:id="rId52"/>
    <p:sldId id="315" r:id="rId53"/>
    <p:sldId id="316" r:id="rId54"/>
    <p:sldId id="317" r:id="rId55"/>
    <p:sldId id="318" r:id="rId56"/>
    <p:sldId id="286" r:id="rId57"/>
    <p:sldId id="289" r:id="rId58"/>
    <p:sldId id="319" r:id="rId59"/>
    <p:sldId id="276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5" r:id="rId75"/>
    <p:sldId id="336" r:id="rId76"/>
    <p:sldId id="334" r:id="rId77"/>
    <p:sldId id="337" r:id="rId78"/>
    <p:sldId id="338" r:id="rId79"/>
    <p:sldId id="339" r:id="rId80"/>
    <p:sldId id="274" r:id="rId81"/>
    <p:sldId id="345" r:id="rId82"/>
    <p:sldId id="340" r:id="rId8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110" autoAdjust="0"/>
    <p:restoredTop sz="90476" autoAdjust="0"/>
  </p:normalViewPr>
  <p:slideViewPr>
    <p:cSldViewPr>
      <p:cViewPr>
        <p:scale>
          <a:sx n="100" d="100"/>
          <a:sy n="100" d="100"/>
        </p:scale>
        <p:origin x="-4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515849B-C937-4EE0-B495-D4F4FF95CBE5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BB7B76C-AA9A-4D0A-9223-C2CEF9778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7B76C-AA9A-4D0A-9223-C2CEF9778CB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9051957E-1333-4A85-954C-39EA071B337A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513D8645-DBF8-4D65-883F-BEE87FE8C0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957E-1333-4A85-954C-39EA071B337A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8645-DBF8-4D65-883F-BEE87FE8C0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957E-1333-4A85-954C-39EA071B337A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8645-DBF8-4D65-883F-BEE87FE8C0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957E-1333-4A85-954C-39EA071B337A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8645-DBF8-4D65-883F-BEE87FE8C0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957E-1333-4A85-954C-39EA071B337A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8645-DBF8-4D65-883F-BEE87FE8C0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957E-1333-4A85-954C-39EA071B337A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8645-DBF8-4D65-883F-BEE87FE8C0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051957E-1333-4A85-954C-39EA071B337A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13D8645-DBF8-4D65-883F-BEE87FE8C0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9051957E-1333-4A85-954C-39EA071B337A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513D8645-DBF8-4D65-883F-BEE87FE8C0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957E-1333-4A85-954C-39EA071B337A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8645-DBF8-4D65-883F-BEE87FE8C0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957E-1333-4A85-954C-39EA071B337A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8645-DBF8-4D65-883F-BEE87FE8C0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957E-1333-4A85-954C-39EA071B337A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8645-DBF8-4D65-883F-BEE87FE8C0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9051957E-1333-4A85-954C-39EA071B337A}" type="datetimeFigureOut">
              <a:rPr lang="en-US" smtClean="0"/>
              <a:pPr/>
              <a:t>6/26/2013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13D8645-DBF8-4D65-883F-BEE87FE8C0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tiff"/><Relationship Id="rId4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Wythe County </a:t>
            </a:r>
            <a:br>
              <a:rPr lang="en-US" dirty="0" smtClean="0"/>
            </a:br>
            <a:r>
              <a:rPr lang="en-US" dirty="0" smtClean="0"/>
              <a:t>Architectural Survey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logo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3962400"/>
            <a:ext cx="3429000" cy="2657475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9050" indent="-19050">
              <a:buNone/>
            </a:pPr>
            <a:r>
              <a:rPr lang="en-US" dirty="0" smtClean="0">
                <a:latin typeface="+mj-lt"/>
              </a:rPr>
              <a:t>The project will consist of completion of a countywide architectural survey, chiefly identifying properties dating from circa 1940 and earlier, and in some cases re-surveying significant, previously documented properties with augmentation of existing files held by DHR; but avoiding resources that have been documented with DHR since circa 1990.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Extent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638" indent="-20638">
              <a:buNone/>
            </a:pPr>
            <a:r>
              <a:rPr lang="en-US" dirty="0" smtClean="0">
                <a:latin typeface="+mj-lt"/>
              </a:rPr>
              <a:t>The number of properties surveyed in the course of this project will be no less than 375; 355 of which must be surveyed at the reconnaissance level and 20 at the intensive level.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Priorities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7475" indent="-7938"/>
            <a:r>
              <a:rPr lang="en-US" dirty="0" smtClean="0">
                <a:latin typeface="+mj-lt"/>
              </a:rPr>
              <a:t>previously undocumented significant structures dating to the 18th and 19th centuries, </a:t>
            </a:r>
          </a:p>
          <a:p>
            <a:pPr marL="117475" indent="-7938"/>
            <a:r>
              <a:rPr lang="en-US" dirty="0" smtClean="0">
                <a:latin typeface="+mj-lt"/>
              </a:rPr>
              <a:t>buildings and sites of special significance from the first half of the 20th century, </a:t>
            </a:r>
          </a:p>
          <a:p>
            <a:pPr marL="117475" indent="-7938"/>
            <a:r>
              <a:rPr lang="en-US" dirty="0" smtClean="0">
                <a:latin typeface="+mj-lt"/>
              </a:rPr>
              <a:t>identification of any potentially eligible historic districts</a:t>
            </a:r>
          </a:p>
          <a:p>
            <a:pPr marL="117475" indent="-7938"/>
            <a:r>
              <a:rPr lang="en-US" dirty="0" smtClean="0">
                <a:latin typeface="+mj-lt"/>
              </a:rPr>
              <a:t>imperiled resources or those threatened by planned development.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1752600"/>
            <a:ext cx="2590800" cy="1981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Town of Ivanhoe</a:t>
            </a:r>
            <a:endParaRPr lang="en-US" sz="2800" dirty="0"/>
          </a:p>
        </p:txBody>
      </p:sp>
      <p:pic>
        <p:nvPicPr>
          <p:cNvPr id="4" name="Picture 2" descr="C:\Documents and Settings\All Users\Documents\Hanbury\projects\projects doing\wythe\images\2013_04_25\IMG_44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5494020" cy="4119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Reconnaissance Survey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Exterior Photographs</a:t>
            </a:r>
          </a:p>
          <a:p>
            <a:r>
              <a:rPr lang="en-US" dirty="0" smtClean="0">
                <a:latin typeface="+mj-lt"/>
              </a:rPr>
              <a:t>Mapping</a:t>
            </a:r>
          </a:p>
          <a:p>
            <a:r>
              <a:rPr lang="en-US" dirty="0" smtClean="0">
                <a:latin typeface="+mj-lt"/>
              </a:rPr>
              <a:t>Sketch Site Plan</a:t>
            </a:r>
          </a:p>
          <a:p>
            <a:r>
              <a:rPr lang="en-US" dirty="0" smtClean="0">
                <a:latin typeface="+mj-lt"/>
              </a:rPr>
              <a:t>Architectural Description (Exterior)</a:t>
            </a:r>
          </a:p>
          <a:p>
            <a:r>
              <a:rPr lang="en-US" dirty="0" smtClean="0">
                <a:latin typeface="+mj-lt"/>
              </a:rPr>
              <a:t>Data Entry into database</a:t>
            </a:r>
          </a:p>
          <a:p>
            <a:r>
              <a:rPr lang="en-US" dirty="0" smtClean="0">
                <a:latin typeface="+mj-lt"/>
              </a:rPr>
              <a:t>Statement of Significance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Intensive Survey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Reconnaissance Level Survey</a:t>
            </a:r>
          </a:p>
          <a:p>
            <a:r>
              <a:rPr lang="en-US" dirty="0" smtClean="0">
                <a:latin typeface="+mj-lt"/>
              </a:rPr>
              <a:t>Interior Photographs</a:t>
            </a:r>
          </a:p>
          <a:p>
            <a:r>
              <a:rPr lang="en-US" dirty="0" smtClean="0">
                <a:latin typeface="+mj-lt"/>
              </a:rPr>
              <a:t>Sketch Floor Plan</a:t>
            </a:r>
          </a:p>
          <a:p>
            <a:r>
              <a:rPr lang="en-US" dirty="0" smtClean="0">
                <a:latin typeface="+mj-lt"/>
              </a:rPr>
              <a:t>Expanded Statement of Significance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 and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494" t="27627" r="15569" b="6436"/>
          <a:stretch>
            <a:fillRect/>
          </a:stretch>
        </p:blipFill>
        <p:spPr bwMode="auto">
          <a:xfrm>
            <a:off x="685800" y="990600"/>
            <a:ext cx="75438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6903" t="26545" r="14715" b="5362"/>
          <a:stretch>
            <a:fillRect/>
          </a:stretch>
        </p:blipFill>
        <p:spPr bwMode="auto">
          <a:xfrm>
            <a:off x="457200" y="629855"/>
            <a:ext cx="7924800" cy="591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Themes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Domestic </a:t>
            </a:r>
          </a:p>
          <a:p>
            <a:r>
              <a:rPr lang="en-US" dirty="0" smtClean="0">
                <a:latin typeface="+mj-lt"/>
              </a:rPr>
              <a:t>Subsistence/Agriculture </a:t>
            </a:r>
          </a:p>
          <a:p>
            <a:r>
              <a:rPr lang="en-US" dirty="0" smtClean="0">
                <a:latin typeface="+mj-lt"/>
              </a:rPr>
              <a:t>Government/Law/Political </a:t>
            </a:r>
          </a:p>
          <a:p>
            <a:r>
              <a:rPr lang="en-US" dirty="0" smtClean="0">
                <a:latin typeface="+mj-lt"/>
              </a:rPr>
              <a:t>Health Care/Medicine </a:t>
            </a:r>
          </a:p>
          <a:p>
            <a:r>
              <a:rPr lang="en-US" dirty="0" smtClean="0">
                <a:latin typeface="+mj-lt"/>
              </a:rPr>
              <a:t>Education </a:t>
            </a:r>
          </a:p>
          <a:p>
            <a:r>
              <a:rPr lang="en-US" dirty="0" smtClean="0">
                <a:latin typeface="+mj-lt"/>
              </a:rPr>
              <a:t>Military/Defense </a:t>
            </a:r>
          </a:p>
          <a:p>
            <a:r>
              <a:rPr lang="en-US" dirty="0" smtClean="0">
                <a:latin typeface="+mj-lt"/>
              </a:rPr>
              <a:t>Religion </a:t>
            </a:r>
          </a:p>
          <a:p>
            <a:r>
              <a:rPr lang="en-US" dirty="0" smtClean="0">
                <a:latin typeface="+mj-lt"/>
              </a:rPr>
              <a:t>Social </a:t>
            </a:r>
          </a:p>
          <a:p>
            <a:r>
              <a:rPr lang="en-US" dirty="0" smtClean="0">
                <a:latin typeface="+mj-lt"/>
              </a:rPr>
              <a:t>Recreation/Arts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5588" indent="-19050">
              <a:buNone/>
            </a:pPr>
            <a:r>
              <a:rPr lang="en-US" dirty="0" smtClean="0">
                <a:latin typeface="+mj-lt"/>
              </a:rPr>
              <a:t>Though sporadic studies have occurred, coverage has been geographically erratic and the level of documentation inconsistent. The …survey is intended to remediate major deficiencies in county-wide survey coverage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Themes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+mj-lt"/>
              </a:rPr>
              <a:t>Transportation/Communication </a:t>
            </a:r>
          </a:p>
          <a:p>
            <a:r>
              <a:rPr lang="en-US" dirty="0" smtClean="0">
                <a:latin typeface="+mj-lt"/>
              </a:rPr>
              <a:t>Commerce/Trade </a:t>
            </a:r>
          </a:p>
          <a:p>
            <a:r>
              <a:rPr lang="en-US" dirty="0" smtClean="0">
                <a:latin typeface="+mj-lt"/>
              </a:rPr>
              <a:t>Industry/Processing/Extraction </a:t>
            </a:r>
          </a:p>
          <a:p>
            <a:r>
              <a:rPr lang="en-US" dirty="0" smtClean="0">
                <a:latin typeface="+mj-lt"/>
              </a:rPr>
              <a:t>Landscape </a:t>
            </a:r>
          </a:p>
          <a:p>
            <a:r>
              <a:rPr lang="en-US" dirty="0" smtClean="0">
                <a:latin typeface="+mj-lt"/>
              </a:rPr>
              <a:t>Funerary </a:t>
            </a:r>
          </a:p>
          <a:p>
            <a:r>
              <a:rPr lang="en-US" dirty="0" smtClean="0">
                <a:latin typeface="+mj-lt"/>
              </a:rPr>
              <a:t>Ethnicity/Immigration </a:t>
            </a:r>
          </a:p>
          <a:p>
            <a:r>
              <a:rPr lang="en-US" dirty="0" smtClean="0">
                <a:latin typeface="+mj-lt"/>
              </a:rPr>
              <a:t>Settlement Patterns </a:t>
            </a:r>
          </a:p>
          <a:p>
            <a:r>
              <a:rPr lang="en-US" dirty="0" smtClean="0">
                <a:latin typeface="+mj-lt"/>
              </a:rPr>
              <a:t>Architecture/Landscape Architecture/Community Planning </a:t>
            </a:r>
          </a:p>
          <a:p>
            <a:r>
              <a:rPr lang="en-US" dirty="0" smtClean="0">
                <a:latin typeface="+mj-lt"/>
              </a:rPr>
              <a:t>Technology/Engineering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278 of the resources were classified as domestic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232 were domestic and 46 were domestic and subsistence/agriculture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All time periods in the survey represented</a:t>
            </a:r>
          </a:p>
          <a:p>
            <a:r>
              <a:rPr lang="en-US" dirty="0" smtClean="0">
                <a:latin typeface="+mj-lt"/>
              </a:rPr>
              <a:t>Colonial Revival, Craftsman, Federal, Greek Revival, Italianate, Tudor Revival, Vernacular and Victorian</a:t>
            </a:r>
          </a:p>
          <a:p>
            <a:r>
              <a:rPr lang="en-US" dirty="0" smtClean="0">
                <a:latin typeface="+mj-lt"/>
              </a:rPr>
              <a:t>Mostly single family</a:t>
            </a:r>
          </a:p>
          <a:p>
            <a:r>
              <a:rPr lang="en-US" dirty="0" smtClean="0">
                <a:latin typeface="+mj-lt"/>
              </a:rPr>
              <a:t>Included log houses, I houses and tenant houses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5486400"/>
            <a:ext cx="3733800" cy="7620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Colonial Revival </a:t>
            </a:r>
            <a:br>
              <a:rPr lang="en-US" sz="1800" dirty="0" smtClean="0"/>
            </a:br>
            <a:r>
              <a:rPr lang="en-US" sz="1800" dirty="0" smtClean="0"/>
              <a:t>Farm, Cripple Creek Road</a:t>
            </a:r>
            <a:endParaRPr lang="en-US" sz="1800" dirty="0"/>
          </a:p>
        </p:txBody>
      </p:sp>
      <p:pic>
        <p:nvPicPr>
          <p:cNvPr id="4" name="Content Placeholder 3" descr="098-5433 Farm Cripple Creek Rd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876800" y="2514600"/>
            <a:ext cx="4126230" cy="2743200"/>
          </a:xfrm>
        </p:spPr>
      </p:pic>
      <p:pic>
        <p:nvPicPr>
          <p:cNvPr id="7" name="Picture 6" descr="292_5006_House223ParsonageAv_2012_Exterior_NortheastCorn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066800"/>
            <a:ext cx="3835400" cy="2876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4191000"/>
            <a:ext cx="3280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Craftsman</a:t>
            </a:r>
          </a:p>
          <a:p>
            <a:r>
              <a:rPr lang="en-US" dirty="0" smtClean="0">
                <a:latin typeface="+mj-lt"/>
              </a:rPr>
              <a:t>House, 223 Parsonage Avenue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038600"/>
            <a:ext cx="3581400" cy="106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Federal 468 Ward Branch Road</a:t>
            </a:r>
            <a:endParaRPr lang="en-US" sz="2000" dirty="0"/>
          </a:p>
        </p:txBody>
      </p:sp>
      <p:pic>
        <p:nvPicPr>
          <p:cNvPr id="4" name="Content Placeholder 3" descr="098-5494  468 ward branch rd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990600"/>
            <a:ext cx="4419600" cy="2938238"/>
          </a:xfrm>
        </p:spPr>
      </p:pic>
      <p:pic>
        <p:nvPicPr>
          <p:cNvPr id="5" name="Picture 4" descr="098-5383_HouseCrockettsCoveRoad_2012_Exterior_NortheastElev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2971800"/>
            <a:ext cx="3556000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2600" y="6019800"/>
            <a:ext cx="3013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Greek Revival, </a:t>
            </a:r>
          </a:p>
          <a:p>
            <a:r>
              <a:rPr lang="en-US" dirty="0" smtClean="0">
                <a:latin typeface="+mj-lt"/>
              </a:rPr>
              <a:t>House </a:t>
            </a:r>
            <a:r>
              <a:rPr lang="en-US" dirty="0" err="1" smtClean="0">
                <a:latin typeface="+mj-lt"/>
              </a:rPr>
              <a:t>Crocketts</a:t>
            </a:r>
            <a:r>
              <a:rPr lang="en-US" dirty="0" smtClean="0">
                <a:latin typeface="+mj-lt"/>
              </a:rPr>
              <a:t> Cove Road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0"/>
            <a:ext cx="3581400" cy="10668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Italianate </a:t>
            </a:r>
            <a:br>
              <a:rPr lang="en-US" sz="1800" dirty="0" smtClean="0"/>
            </a:br>
            <a:r>
              <a:rPr lang="en-US" sz="1800" dirty="0" smtClean="0"/>
              <a:t>6464 Peppers Ferry Road</a:t>
            </a:r>
            <a:endParaRPr lang="en-US" sz="1800" dirty="0"/>
          </a:p>
        </p:txBody>
      </p:sp>
      <p:pic>
        <p:nvPicPr>
          <p:cNvPr id="4" name="Content Placeholder 3" descr="098-5350_House6464PeppersFerryRd_2012_Exterior_SouthElevatio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685800"/>
            <a:ext cx="3797300" cy="2847975"/>
          </a:xfrm>
        </p:spPr>
      </p:pic>
      <p:pic>
        <p:nvPicPr>
          <p:cNvPr id="5" name="Picture 4" descr="098-5236_House108RiverviewRoad_2012_Exterior_NorthElev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2209800"/>
            <a:ext cx="4114800" cy="308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5486400"/>
            <a:ext cx="2228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Tudor Revival</a:t>
            </a:r>
          </a:p>
          <a:p>
            <a:r>
              <a:rPr lang="en-US" dirty="0" smtClean="0">
                <a:latin typeface="+mj-lt"/>
              </a:rPr>
              <a:t>108 Riverview Road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0"/>
            <a:ext cx="2590800" cy="106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Vernacular</a:t>
            </a:r>
            <a:br>
              <a:rPr lang="en-US" sz="2000" dirty="0" smtClean="0"/>
            </a:br>
            <a:r>
              <a:rPr lang="en-US" sz="2000" dirty="0" smtClean="0"/>
              <a:t>175 Crawfish Road</a:t>
            </a:r>
            <a:endParaRPr lang="en-US" sz="2000" dirty="0"/>
          </a:p>
        </p:txBody>
      </p:sp>
      <p:pic>
        <p:nvPicPr>
          <p:cNvPr id="4" name="Content Placeholder 3" descr="098_5185_House175Crawfish Rd_2012_Exterior_Northeastcorn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87900" cy="3590925"/>
          </a:xfrm>
        </p:spPr>
      </p:pic>
      <p:pic>
        <p:nvPicPr>
          <p:cNvPr id="5" name="Picture 4" descr="098-5540_House149HokeStreet_2013_Exterior_EastElev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2514600"/>
            <a:ext cx="4648200" cy="348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5943601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Folk Victorian</a:t>
            </a:r>
          </a:p>
          <a:p>
            <a:r>
              <a:rPr lang="en-US" dirty="0" smtClean="0">
                <a:latin typeface="+mj-lt"/>
              </a:rPr>
              <a:t>149 </a:t>
            </a:r>
            <a:r>
              <a:rPr lang="en-US" dirty="0" err="1" smtClean="0">
                <a:latin typeface="+mj-lt"/>
              </a:rPr>
              <a:t>Hoke</a:t>
            </a:r>
            <a:r>
              <a:rPr lang="en-US" dirty="0" smtClean="0">
                <a:latin typeface="+mj-lt"/>
              </a:rPr>
              <a:t> Street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0"/>
            <a:ext cx="4800600" cy="106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Queen Anne </a:t>
            </a:r>
            <a:br>
              <a:rPr lang="en-US" sz="2000" dirty="0" smtClean="0"/>
            </a:br>
            <a:r>
              <a:rPr lang="en-US" sz="2000" dirty="0" smtClean="0"/>
              <a:t>100 </a:t>
            </a:r>
            <a:r>
              <a:rPr lang="en-US" sz="2000" dirty="0" err="1" smtClean="0"/>
              <a:t>Delp</a:t>
            </a:r>
            <a:r>
              <a:rPr lang="en-US" sz="2000" dirty="0" smtClean="0"/>
              <a:t> Avenue</a:t>
            </a:r>
            <a:endParaRPr lang="en-US" sz="2000" dirty="0"/>
          </a:p>
        </p:txBody>
      </p:sp>
      <p:pic>
        <p:nvPicPr>
          <p:cNvPr id="4" name="Content Placeholder 3" descr="292_5016_House100DelpAv_2012_Exterior_SouthElevatio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838200"/>
            <a:ext cx="3873500" cy="2905125"/>
          </a:xfrm>
        </p:spPr>
      </p:pic>
      <p:pic>
        <p:nvPicPr>
          <p:cNvPr id="5" name="Picture 4" descr="098-5334_TenantHousePeppersFerryRd_2012_Exterior_westCorn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2895600"/>
            <a:ext cx="3556000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59436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Tenant house </a:t>
            </a:r>
          </a:p>
          <a:p>
            <a:r>
              <a:rPr lang="en-US" dirty="0" smtClean="0">
                <a:latin typeface="+mj-lt"/>
              </a:rPr>
              <a:t>Peppers Ferry Rd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038600"/>
            <a:ext cx="3352800" cy="838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I-house</a:t>
            </a:r>
            <a:br>
              <a:rPr lang="en-US" sz="2000" dirty="0" smtClean="0"/>
            </a:br>
            <a:r>
              <a:rPr lang="en-US" sz="2000" dirty="0" smtClean="0"/>
              <a:t>271 </a:t>
            </a:r>
            <a:r>
              <a:rPr lang="en-US" sz="2000" dirty="0" err="1" smtClean="0"/>
              <a:t>Peridot</a:t>
            </a:r>
            <a:r>
              <a:rPr lang="en-US" sz="2000" dirty="0" smtClean="0"/>
              <a:t> Lane</a:t>
            </a:r>
            <a:endParaRPr lang="en-US" sz="2000" dirty="0"/>
          </a:p>
        </p:txBody>
      </p:sp>
      <p:pic>
        <p:nvPicPr>
          <p:cNvPr id="4" name="Content Placeholder 3" descr="098_5208_House271PeridotLn_2012_Exterior_EastElevatio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685800"/>
            <a:ext cx="4318000" cy="3238500"/>
          </a:xfrm>
        </p:spPr>
      </p:pic>
      <p:pic>
        <p:nvPicPr>
          <p:cNvPr id="5" name="Picture 4" descr="098-5401_HouseFeltsLn_2012_Exterior_EastElev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2743200"/>
            <a:ext cx="4038600" cy="3028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000" y="5943600"/>
            <a:ext cx="1314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Log House</a:t>
            </a:r>
          </a:p>
          <a:p>
            <a:r>
              <a:rPr lang="en-US" dirty="0" smtClean="0">
                <a:latin typeface="+mj-lt"/>
              </a:rPr>
              <a:t> Felts Lane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Subsistence/Agriculture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58 resources total</a:t>
            </a:r>
          </a:p>
          <a:p>
            <a:r>
              <a:rPr lang="en-US" dirty="0" smtClean="0">
                <a:latin typeface="+mj-lt"/>
              </a:rPr>
              <a:t>44 cross referenced with domestic</a:t>
            </a:r>
          </a:p>
          <a:p>
            <a:r>
              <a:rPr lang="en-US" dirty="0" smtClean="0">
                <a:latin typeface="+mj-lt"/>
              </a:rPr>
              <a:t>2 with Industry/Process/Extraction (furnaces)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55588" indent="-19050">
              <a:buNone/>
            </a:pPr>
            <a:r>
              <a:rPr lang="en-US" dirty="0" smtClean="0">
                <a:latin typeface="+mj-lt"/>
              </a:rPr>
              <a:t>Data collected from the survey will be used for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recognition </a:t>
            </a:r>
            <a:r>
              <a:rPr lang="en-US" dirty="0" smtClean="0">
                <a:latin typeface="+mj-lt"/>
              </a:rPr>
              <a:t>and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protection</a:t>
            </a:r>
            <a:r>
              <a:rPr lang="en-US" dirty="0" smtClean="0">
                <a:latin typeface="+mj-lt"/>
              </a:rPr>
              <a:t> of important properties in short and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long range land use planning</a:t>
            </a:r>
            <a:r>
              <a:rPr lang="en-US" dirty="0" smtClean="0">
                <a:latin typeface="+mj-lt"/>
              </a:rPr>
              <a:t>, to encourage preservation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easements </a:t>
            </a:r>
            <a:r>
              <a:rPr lang="en-US" dirty="0" smtClean="0">
                <a:latin typeface="+mj-lt"/>
              </a:rPr>
              <a:t>and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land conservation</a:t>
            </a:r>
            <a:r>
              <a:rPr lang="en-US" dirty="0" smtClean="0">
                <a:latin typeface="+mj-lt"/>
              </a:rPr>
              <a:t>, and to help inform the public and serve as an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educational tool</a:t>
            </a:r>
            <a:r>
              <a:rPr lang="en-US" dirty="0" smtClean="0">
                <a:latin typeface="+mj-lt"/>
              </a:rPr>
              <a:t>. The project will support the county's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heritage tourism </a:t>
            </a:r>
            <a:r>
              <a:rPr lang="en-US" dirty="0" smtClean="0">
                <a:latin typeface="+mj-lt"/>
              </a:rPr>
              <a:t>and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economic development </a:t>
            </a:r>
            <a:r>
              <a:rPr lang="en-US" dirty="0" smtClean="0">
                <a:latin typeface="+mj-lt"/>
              </a:rPr>
              <a:t>programs, and will facilitate federally mandated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environmental review</a:t>
            </a:r>
            <a:r>
              <a:rPr lang="en-US" dirty="0" smtClean="0">
                <a:latin typeface="+mj-lt"/>
              </a:rPr>
              <a:t> projects.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86200"/>
            <a:ext cx="4038600" cy="106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House, 189 Virginia Ave</a:t>
            </a:r>
            <a:endParaRPr lang="en-US" sz="2000" dirty="0"/>
          </a:p>
        </p:txBody>
      </p:sp>
      <p:pic>
        <p:nvPicPr>
          <p:cNvPr id="5" name="Picture 4" descr="098-5534_House189VirginiaAve_2013_Exterior_Bar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2667000"/>
            <a:ext cx="4800600" cy="3600450"/>
          </a:xfrm>
          <a:prstGeom prst="rect">
            <a:avLst/>
          </a:prstGeom>
        </p:spPr>
      </p:pic>
      <p:pic>
        <p:nvPicPr>
          <p:cNvPr id="4" name="Content Placeholder 3" descr="098-5534_House189VirginiaAve_2013_Exterior_SoutheastCorner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28600" y="533400"/>
            <a:ext cx="4254500" cy="3190875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5257800"/>
            <a:ext cx="3429000" cy="990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House Peppers Ferry Road</a:t>
            </a:r>
            <a:endParaRPr lang="en-US" sz="2000" dirty="0"/>
          </a:p>
        </p:txBody>
      </p:sp>
      <p:pic>
        <p:nvPicPr>
          <p:cNvPr id="4" name="Content Placeholder 3" descr="098-5386_HousePeppersFerryRd_2012_Exterior_Bar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371600"/>
            <a:ext cx="4193117" cy="3144838"/>
          </a:xfrm>
        </p:spPr>
      </p:pic>
      <p:pic>
        <p:nvPicPr>
          <p:cNvPr id="7" name="Picture 6" descr="098-5386_HousePeppersFerryRd_2012_Exterior_Smokehouse&amp;Bar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3886200"/>
            <a:ext cx="3581400" cy="2686050"/>
          </a:xfrm>
          <a:prstGeom prst="rect">
            <a:avLst/>
          </a:prstGeom>
        </p:spPr>
      </p:pic>
      <p:pic>
        <p:nvPicPr>
          <p:cNvPr id="6" name="Picture 5" descr="098-5386_HousePeppersFerryRd_2012_Exterior_EastElevat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838200"/>
            <a:ext cx="3886200" cy="29146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229600" cy="1066800"/>
          </a:xfrm>
        </p:spPr>
        <p:txBody>
          <a:bodyPr/>
          <a:lstStyle/>
          <a:p>
            <a:r>
              <a:rPr lang="en-US" dirty="0" smtClean="0"/>
              <a:t>Fracture Creek Farm</a:t>
            </a:r>
            <a:endParaRPr lang="en-US" dirty="0"/>
          </a:p>
        </p:txBody>
      </p:sp>
      <p:pic>
        <p:nvPicPr>
          <p:cNvPr id="6" name="Picture 5" descr="098_5190_FractureCreekFarm_2012_Exterior_SouthElev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676400"/>
            <a:ext cx="4343400" cy="3257550"/>
          </a:xfrm>
          <a:prstGeom prst="rect">
            <a:avLst/>
          </a:prstGeom>
        </p:spPr>
      </p:pic>
      <p:pic>
        <p:nvPicPr>
          <p:cNvPr id="4" name="Content Placeholder 3" descr="098_5190_FractureCreekFarm_2012_Exterior_Bar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600450"/>
            <a:ext cx="4343400" cy="325755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5200"/>
            <a:ext cx="4724400" cy="106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Barn Stony Fork Road</a:t>
            </a:r>
            <a:endParaRPr lang="en-US" sz="2000" dirty="0"/>
          </a:p>
        </p:txBody>
      </p:sp>
      <p:pic>
        <p:nvPicPr>
          <p:cNvPr id="4" name="Content Placeholder 3" descr="098_5214_BarnStonyForkRd_2012_Exterior_WestElevatio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3400" y="685800"/>
            <a:ext cx="3708400" cy="2781300"/>
          </a:xfrm>
        </p:spPr>
      </p:pic>
      <p:pic>
        <p:nvPicPr>
          <p:cNvPr id="5" name="Picture 4" descr="silo kiser rd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80560" y="2438400"/>
            <a:ext cx="4663440" cy="3100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00" y="57912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Silo Kiser Road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486400"/>
            <a:ext cx="4724400" cy="106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Dairy Barn, Red Hollow Rd</a:t>
            </a:r>
            <a:endParaRPr lang="en-US" sz="2000" dirty="0"/>
          </a:p>
        </p:txBody>
      </p:sp>
      <p:pic>
        <p:nvPicPr>
          <p:cNvPr id="4" name="Content Placeholder 3" descr="098-5429_DairyBarnRedHollowRd_2012_Exterior_SouthwestElevatio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914400"/>
            <a:ext cx="5765800" cy="432435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Commerce/Trade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25 were classified as commerce/trade</a:t>
            </a:r>
          </a:p>
          <a:p>
            <a:r>
              <a:rPr lang="en-US" dirty="0" smtClean="0">
                <a:latin typeface="+mj-lt"/>
              </a:rPr>
              <a:t>Stores, commercial buildings, hotel, blacksmith shop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495800"/>
            <a:ext cx="4038600" cy="106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Store </a:t>
            </a:r>
            <a:r>
              <a:rPr lang="en-US" sz="2000" dirty="0" err="1" smtClean="0"/>
              <a:t>Austinville</a:t>
            </a:r>
            <a:r>
              <a:rPr lang="en-US" sz="2000" dirty="0" smtClean="0"/>
              <a:t> Rd</a:t>
            </a:r>
            <a:endParaRPr lang="en-US" sz="2000" dirty="0"/>
          </a:p>
        </p:txBody>
      </p:sp>
      <p:pic>
        <p:nvPicPr>
          <p:cNvPr id="4" name="Content Placeholder 3" descr="098_5194_StoreAustinvilleRd_2012_Exterior_SouthCorn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990600"/>
            <a:ext cx="4711700" cy="3533775"/>
          </a:xfrm>
        </p:spPr>
      </p:pic>
      <p:pic>
        <p:nvPicPr>
          <p:cNvPr id="5" name="Picture 4" descr="098-5361           Mom's Old Curiosity Sho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2286000"/>
            <a:ext cx="39624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0" y="5486400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Mom’s Old Curiosity Shop 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67200"/>
            <a:ext cx="3429000" cy="914400"/>
          </a:xfrm>
        </p:spPr>
        <p:txBody>
          <a:bodyPr>
            <a:noAutofit/>
          </a:bodyPr>
          <a:lstStyle/>
          <a:p>
            <a:r>
              <a:rPr lang="en-US" sz="2000" dirty="0" smtClean="0"/>
              <a:t>Commercial Building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 err="1" smtClean="0"/>
              <a:t>Baumgardner</a:t>
            </a:r>
            <a:r>
              <a:rPr lang="en-US" sz="2000" dirty="0" smtClean="0"/>
              <a:t> Ave</a:t>
            </a:r>
            <a:endParaRPr lang="en-US" sz="2000" dirty="0"/>
          </a:p>
        </p:txBody>
      </p:sp>
      <p:pic>
        <p:nvPicPr>
          <p:cNvPr id="5" name="Picture 4" descr="098-5243_CommercialBuildingPaintersHillRoad _2012_Exterior_NortheastCor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3124200"/>
            <a:ext cx="39624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00" y="6172200"/>
            <a:ext cx="4479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Commercial Building, Painters Hill Rd</a:t>
            </a:r>
            <a:endParaRPr lang="en-US" sz="2000" dirty="0">
              <a:latin typeface="+mj-lt"/>
            </a:endParaRPr>
          </a:p>
        </p:txBody>
      </p:sp>
      <p:pic>
        <p:nvPicPr>
          <p:cNvPr id="4" name="Content Placeholder 3" descr="292_5010_CommericalBuildingWestBaumgardnerAv_2012_Exterior_NorthElevatio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1000" y="533401"/>
            <a:ext cx="4673600" cy="35052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181600"/>
            <a:ext cx="4572000" cy="106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Blacksmith Shop Francis Mill Rd</a:t>
            </a:r>
            <a:endParaRPr lang="en-US" sz="2000" dirty="0"/>
          </a:p>
        </p:txBody>
      </p:sp>
      <p:pic>
        <p:nvPicPr>
          <p:cNvPr id="4" name="Content Placeholder 3" descr="blcksmith shop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19200" y="1524000"/>
            <a:ext cx="5501640" cy="36576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Religion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28 resources</a:t>
            </a:r>
          </a:p>
          <a:p>
            <a:r>
              <a:rPr lang="en-US" dirty="0" smtClean="0">
                <a:latin typeface="+mj-lt"/>
              </a:rPr>
              <a:t>All Christian churches</a:t>
            </a:r>
          </a:p>
          <a:p>
            <a:r>
              <a:rPr lang="en-US" dirty="0" smtClean="0">
                <a:latin typeface="+mj-lt"/>
              </a:rPr>
              <a:t>Most between 1850 and 1950</a:t>
            </a:r>
          </a:p>
          <a:p>
            <a:r>
              <a:rPr lang="en-US" dirty="0" smtClean="0">
                <a:latin typeface="+mj-lt"/>
              </a:rPr>
              <a:t>Styles include Greek Revival, Gothic Revival, Victorian, Colonial Revival and Romanesque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1938 with the WPA-sponsored Virginia Historical Inventory project,  (small number of properties were documented at a cursory level)</a:t>
            </a:r>
          </a:p>
          <a:p>
            <a:r>
              <a:rPr lang="en-US" dirty="0" smtClean="0">
                <a:latin typeface="+mj-lt"/>
              </a:rPr>
              <a:t>Historic American Building Survey and Inventory [HABS] in 1958 and 1967.</a:t>
            </a:r>
          </a:p>
          <a:p>
            <a:r>
              <a:rPr lang="en-US" dirty="0" smtClean="0">
                <a:latin typeface="+mj-lt"/>
              </a:rPr>
              <a:t>Documentation of a few major properties was carried out by the Virginia Landmarks Commission in the late 1960s and early 1970s.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962400"/>
            <a:ext cx="4038600" cy="106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Max Meadows United Methodist Church</a:t>
            </a:r>
            <a:endParaRPr lang="en-US" sz="2000" dirty="0"/>
          </a:p>
        </p:txBody>
      </p:sp>
      <p:pic>
        <p:nvPicPr>
          <p:cNvPr id="4" name="Content Placeholder 3" descr="098-5360_MaxMeadowsUnitedMethodistChurch_2012_Exterior_NorthwestCorn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5800" y="838200"/>
            <a:ext cx="3721100" cy="2790825"/>
          </a:xfrm>
        </p:spPr>
      </p:pic>
      <p:pic>
        <p:nvPicPr>
          <p:cNvPr id="5" name="Picture 4" descr="292_5003_GraceLutheranChurch_2012_Exterior_NorthwestCorn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1828800"/>
            <a:ext cx="2971800" cy="396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0200" y="6096000"/>
            <a:ext cx="2832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Grace Lutheran Church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038600"/>
            <a:ext cx="3505200" cy="838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Galena Presbyterian Church</a:t>
            </a:r>
            <a:endParaRPr lang="en-US" sz="2000" dirty="0"/>
          </a:p>
        </p:txBody>
      </p:sp>
      <p:pic>
        <p:nvPicPr>
          <p:cNvPr id="5" name="Picture 4" descr="union church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2819400"/>
            <a:ext cx="4419600" cy="3314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6172200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Union Church </a:t>
            </a:r>
            <a:endParaRPr lang="en-US" sz="2000" dirty="0">
              <a:latin typeface="+mj-lt"/>
            </a:endParaRPr>
          </a:p>
        </p:txBody>
      </p:sp>
      <p:pic>
        <p:nvPicPr>
          <p:cNvPr id="4" name="Content Placeholder 3" descr="098-5364_GalenaPresbyterianChurch_2012_Exterior_SouthElevation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4800" y="762000"/>
            <a:ext cx="4178300" cy="3133725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14 were classified as education</a:t>
            </a:r>
          </a:p>
          <a:p>
            <a:r>
              <a:rPr lang="en-US" dirty="0" smtClean="0">
                <a:latin typeface="+mj-lt"/>
              </a:rPr>
              <a:t>All from first half of the twentieth century</a:t>
            </a:r>
          </a:p>
          <a:p>
            <a:r>
              <a:rPr lang="en-US" dirty="0" smtClean="0">
                <a:latin typeface="+mj-lt"/>
              </a:rPr>
              <a:t>Some still active</a:t>
            </a:r>
          </a:p>
          <a:p>
            <a:r>
              <a:rPr lang="en-US" dirty="0" smtClean="0">
                <a:latin typeface="+mj-lt"/>
              </a:rPr>
              <a:t>Some re-purposed</a:t>
            </a:r>
          </a:p>
          <a:p>
            <a:r>
              <a:rPr lang="en-US" dirty="0" smtClean="0">
                <a:latin typeface="+mj-lt"/>
              </a:rPr>
              <a:t>Some are vacant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95800"/>
            <a:ext cx="3810000" cy="685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Speedwell Elementary School</a:t>
            </a:r>
            <a:endParaRPr lang="en-US" sz="2000" dirty="0"/>
          </a:p>
        </p:txBody>
      </p:sp>
      <p:pic>
        <p:nvPicPr>
          <p:cNvPr id="4" name="Content Placeholder 3" descr="speedwell school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1295400"/>
            <a:ext cx="3810000" cy="2857500"/>
          </a:xfrm>
        </p:spPr>
      </p:pic>
      <p:pic>
        <p:nvPicPr>
          <p:cNvPr id="7" name="Content Placeholder 3" descr="098-5294_JacksonMemorialElementarySchool_2012_Exterior_NorthElev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971800"/>
            <a:ext cx="3784600" cy="283845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419600" y="5791200"/>
            <a:ext cx="4495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Jackson Memorial Elementary School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0" y="320040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Matthews School</a:t>
            </a:r>
            <a:endParaRPr lang="en-US" dirty="0">
              <a:latin typeface="+mj-l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3886200"/>
            <a:ext cx="1760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School, </a:t>
            </a:r>
          </a:p>
          <a:p>
            <a:r>
              <a:rPr lang="en-US" dirty="0" err="1" smtClean="0">
                <a:latin typeface="+mj-lt"/>
              </a:rPr>
              <a:t>Flemming</a:t>
            </a:r>
            <a:r>
              <a:rPr lang="en-US" dirty="0" smtClean="0">
                <a:latin typeface="+mj-lt"/>
              </a:rPr>
              <a:t> Road</a:t>
            </a:r>
          </a:p>
          <a:p>
            <a:endParaRPr lang="en-US" dirty="0"/>
          </a:p>
        </p:txBody>
      </p:sp>
      <p:pic>
        <p:nvPicPr>
          <p:cNvPr id="21506" name="Picture 2" descr="C:\Documents and Settings\All Users\Documents\Hanbury\projects\projects doing\wythe\images\2012_05_17\098-5242_IvanhoeSchool _2012_Exterior_NorthElevation1.JPG"/>
          <p:cNvPicPr>
            <a:picLocks noChangeAspect="1" noChangeArrowheads="1"/>
          </p:cNvPicPr>
          <p:nvPr/>
        </p:nvPicPr>
        <p:blipFill>
          <a:blip r:embed="rId3" cstate="print"/>
          <a:srcRect l="2695" r="8361" b="12579"/>
          <a:stretch>
            <a:fillRect/>
          </a:stretch>
        </p:blipFill>
        <p:spPr bwMode="auto">
          <a:xfrm>
            <a:off x="2286000" y="3200400"/>
            <a:ext cx="4548506" cy="3352800"/>
          </a:xfrm>
          <a:prstGeom prst="rect">
            <a:avLst/>
          </a:prstGeom>
          <a:noFill/>
        </p:spPr>
      </p:pic>
      <p:pic>
        <p:nvPicPr>
          <p:cNvPr id="9" name="Content Placeholder 8" descr="school Fleming Road.T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2285" t="21053" r="14008"/>
          <a:stretch>
            <a:fillRect/>
          </a:stretch>
        </p:blipFill>
        <p:spPr>
          <a:xfrm>
            <a:off x="228600" y="609600"/>
            <a:ext cx="3793235" cy="3048000"/>
          </a:xfrm>
          <a:prstGeom prst="rect">
            <a:avLst/>
          </a:prstGeom>
        </p:spPr>
      </p:pic>
      <p:pic>
        <p:nvPicPr>
          <p:cNvPr id="5" name="Picture 4" descr="098-5432_MatthewsSchool_2012_Exterior_WestCorner.JPG"/>
          <p:cNvPicPr>
            <a:picLocks noChangeAspect="1"/>
          </p:cNvPicPr>
          <p:nvPr/>
        </p:nvPicPr>
        <p:blipFill>
          <a:blip r:embed="rId5" cstate="print"/>
          <a:srcRect l="9868" r="13158" b="21053"/>
          <a:stretch>
            <a:fillRect/>
          </a:stretch>
        </p:blipFill>
        <p:spPr>
          <a:xfrm>
            <a:off x="5791200" y="838200"/>
            <a:ext cx="2971800" cy="2286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10400" y="6096000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Ivanhoe School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Funerary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9 were classified as funerary</a:t>
            </a:r>
          </a:p>
          <a:p>
            <a:r>
              <a:rPr lang="en-US" dirty="0" smtClean="0">
                <a:latin typeface="+mj-lt"/>
              </a:rPr>
              <a:t>2 were funerary</a:t>
            </a:r>
          </a:p>
          <a:p>
            <a:r>
              <a:rPr lang="en-US" dirty="0" smtClean="0">
                <a:latin typeface="+mj-lt"/>
              </a:rPr>
              <a:t>7 were funerary and religion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86200"/>
            <a:ext cx="2209800" cy="106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Davis Cemetery</a:t>
            </a:r>
            <a:endParaRPr lang="en-US" sz="2000" dirty="0"/>
          </a:p>
        </p:txBody>
      </p:sp>
      <p:pic>
        <p:nvPicPr>
          <p:cNvPr id="5" name="Picture 4" descr="bethany hill cem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2767896"/>
            <a:ext cx="5120640" cy="3404304"/>
          </a:xfrm>
          <a:prstGeom prst="rect">
            <a:avLst/>
          </a:prstGeom>
        </p:spPr>
      </p:pic>
      <p:pic>
        <p:nvPicPr>
          <p:cNvPr id="4" name="Content Placeholder 3" descr="davis cemetery.T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4800" y="762000"/>
            <a:ext cx="4572000" cy="3039557"/>
          </a:xfrm>
        </p:spPr>
      </p:pic>
      <p:sp>
        <p:nvSpPr>
          <p:cNvPr id="6" name="TextBox 5"/>
          <p:cNvSpPr txBox="1"/>
          <p:nvPr/>
        </p:nvSpPr>
        <p:spPr>
          <a:xfrm>
            <a:off x="3962400" y="6400800"/>
            <a:ext cx="25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Bethany Hill Cemetery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Government/Law/Politics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6 were government law or politics</a:t>
            </a:r>
          </a:p>
          <a:p>
            <a:r>
              <a:rPr lang="en-US" dirty="0" smtClean="0">
                <a:latin typeface="+mj-lt"/>
              </a:rPr>
              <a:t>2 post offices and 4 rescue squads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00"/>
            <a:ext cx="2971800" cy="762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Foster Falls Post Office</a:t>
            </a:r>
            <a:endParaRPr lang="en-US" sz="2000" dirty="0"/>
          </a:p>
        </p:txBody>
      </p:sp>
      <p:pic>
        <p:nvPicPr>
          <p:cNvPr id="5" name="Picture 4" descr="speedwell p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2514600"/>
            <a:ext cx="48768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000" y="6248400"/>
            <a:ext cx="2432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Speedwell Post Office</a:t>
            </a:r>
            <a:endParaRPr lang="en-US" dirty="0">
              <a:latin typeface="+mj-lt"/>
            </a:endParaRPr>
          </a:p>
        </p:txBody>
      </p:sp>
      <p:pic>
        <p:nvPicPr>
          <p:cNvPr id="4" name="Content Placeholder 3" descr="fosters falls post office.T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1000" y="914400"/>
            <a:ext cx="4191000" cy="314325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34000"/>
            <a:ext cx="3352800" cy="685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Ivanhoe Fire Department</a:t>
            </a:r>
            <a:endParaRPr lang="en-US" sz="2000" dirty="0"/>
          </a:p>
        </p:txBody>
      </p:sp>
      <p:pic>
        <p:nvPicPr>
          <p:cNvPr id="4" name="Content Placeholder 3" descr="098-5230_IvanhoeFireDept154RiverviewRd_2012_Exterior_NortheastCorn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90600" y="1066800"/>
            <a:ext cx="5473700" cy="410527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1143000"/>
            <a:ext cx="3810000" cy="2209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Zion Lutheran Church surveyed in 1979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Documents and Settings\All Users\Documents\Hanbury\projects\projects doing\wythe\images\2013_02_12\IMG_3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38200"/>
            <a:ext cx="3657600" cy="48770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Industry Processing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Eight recorded</a:t>
            </a:r>
          </a:p>
          <a:p>
            <a:r>
              <a:rPr lang="en-US" dirty="0" smtClean="0">
                <a:latin typeface="+mj-lt"/>
              </a:rPr>
              <a:t>Three previously recorded Furnaces</a:t>
            </a:r>
          </a:p>
          <a:p>
            <a:r>
              <a:rPr lang="en-US" dirty="0" smtClean="0">
                <a:latin typeface="+mj-lt"/>
              </a:rPr>
              <a:t>One mill</a:t>
            </a:r>
          </a:p>
          <a:p>
            <a:r>
              <a:rPr lang="en-US" dirty="0" smtClean="0">
                <a:latin typeface="+mj-lt"/>
              </a:rPr>
              <a:t>One coal yard</a:t>
            </a:r>
          </a:p>
          <a:p>
            <a:r>
              <a:rPr lang="en-US" dirty="0" smtClean="0">
                <a:latin typeface="+mj-lt"/>
              </a:rPr>
              <a:t>Two company stores</a:t>
            </a:r>
          </a:p>
          <a:p>
            <a:r>
              <a:rPr lang="en-US" dirty="0" smtClean="0">
                <a:latin typeface="+mj-lt"/>
              </a:rPr>
              <a:t>Lumber yard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733800"/>
            <a:ext cx="2133600" cy="762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Walton Furnace</a:t>
            </a:r>
            <a:endParaRPr lang="en-US" sz="2000" dirty="0"/>
          </a:p>
        </p:txBody>
      </p:sp>
      <p:pic>
        <p:nvPicPr>
          <p:cNvPr id="4" name="Content Placeholder 3" descr="098-0044_WaltonFurnace_2012_Exterior_EastElevation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685800"/>
            <a:ext cx="4102100" cy="3076575"/>
          </a:xfrm>
        </p:spPr>
      </p:pic>
      <p:pic>
        <p:nvPicPr>
          <p:cNvPr id="5" name="Picture 4" descr="098_0041_BrownHillFurnace_2012_Exterior_SoutheastCorn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381000"/>
            <a:ext cx="2914650" cy="388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4495800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Brown Hill Furnace</a:t>
            </a:r>
            <a:endParaRPr lang="en-US" dirty="0">
              <a:latin typeface="+mj-lt"/>
            </a:endParaRPr>
          </a:p>
        </p:txBody>
      </p:sp>
      <p:pic>
        <p:nvPicPr>
          <p:cNvPr id="7" name="Picture 6" descr="noble Furnace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4038600"/>
            <a:ext cx="3901440" cy="25937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53200" y="61722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Noble Furnace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86200"/>
            <a:ext cx="2362200" cy="106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Beverly Mill</a:t>
            </a:r>
            <a:br>
              <a:rPr lang="en-US" sz="2000" dirty="0" smtClean="0"/>
            </a:br>
            <a:r>
              <a:rPr lang="en-US" sz="2000" dirty="0" smtClean="0"/>
              <a:t>Cripple Creek Mill</a:t>
            </a:r>
            <a:endParaRPr lang="en-US" sz="2000" dirty="0"/>
          </a:p>
        </p:txBody>
      </p:sp>
      <p:pic>
        <p:nvPicPr>
          <p:cNvPr id="4" name="Content Placeholder 3" descr="beverly Mill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838200"/>
            <a:ext cx="4355465" cy="2895600"/>
          </a:xfrm>
        </p:spPr>
      </p:pic>
      <p:pic>
        <p:nvPicPr>
          <p:cNvPr id="5" name="Picture 4" descr="098-5370_ThompsonCoalYard_2012_Exterior_NortheastCorn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8600" y="2514600"/>
            <a:ext cx="36576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5715000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Thompson Coal Yard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43400"/>
            <a:ext cx="3200400" cy="106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Lodge, Painters Hill Rd</a:t>
            </a:r>
            <a:endParaRPr lang="en-US" sz="2000" dirty="0"/>
          </a:p>
        </p:txBody>
      </p:sp>
      <p:pic>
        <p:nvPicPr>
          <p:cNvPr id="4" name="Content Placeholder 3" descr="098-5234_Lodge739PaintersHillRoad_2012_Exterior_NortheastCorn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1828800"/>
            <a:ext cx="3568700" cy="2676525"/>
          </a:xfrm>
        </p:spPr>
      </p:pic>
      <p:pic>
        <p:nvPicPr>
          <p:cNvPr id="5" name="Picture 4" descr="292_5009_MountAiryMasonicLodge_2012_Exterior_SoutheastCorn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667000"/>
            <a:ext cx="4165600" cy="312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5867400"/>
            <a:ext cx="2834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Mount Airy Masonic Lodge</a:t>
            </a:r>
            <a:endParaRPr lang="en-US" dirty="0"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762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Social	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4800"/>
            <a:ext cx="3276600" cy="106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Lead Mines </a:t>
            </a:r>
            <a:r>
              <a:rPr lang="en-US" sz="2000" dirty="0" err="1" smtClean="0"/>
              <a:t>Ruritan</a:t>
            </a:r>
            <a:r>
              <a:rPr lang="en-US" sz="2000" dirty="0" smtClean="0"/>
              <a:t> Club</a:t>
            </a:r>
            <a:endParaRPr lang="en-US" sz="2000" dirty="0"/>
          </a:p>
        </p:txBody>
      </p:sp>
      <p:pic>
        <p:nvPicPr>
          <p:cNvPr id="4" name="Content Placeholder 3" descr="lead mines ruritan club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4876800" cy="3657600"/>
          </a:xfrm>
        </p:spPr>
      </p:pic>
      <p:pic>
        <p:nvPicPr>
          <p:cNvPr id="5" name="Picture 4" descr="patterson community center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0" y="2362200"/>
            <a:ext cx="48768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6324600"/>
            <a:ext cx="323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Patterson Community Center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91200"/>
            <a:ext cx="3581400" cy="6858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Mill Creek Studio, Weaving Studio</a:t>
            </a:r>
            <a:endParaRPr lang="en-US" sz="2000" dirty="0"/>
          </a:p>
        </p:txBody>
      </p:sp>
      <p:pic>
        <p:nvPicPr>
          <p:cNvPr id="4" name="Content Placeholder 3" descr="098_5191_MillCreekStudio_2012_Exterior_WeavingStudi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1981200"/>
            <a:ext cx="4787900" cy="3590925"/>
          </a:xfrm>
        </p:spPr>
      </p:pic>
      <p:pic>
        <p:nvPicPr>
          <p:cNvPr id="5" name="Picture 4" descr="098_5209_BigWalkerLookoutTower_2012_Exterior_NortheastCorn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990600"/>
            <a:ext cx="3714750" cy="495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6172200"/>
            <a:ext cx="292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Big Walker Lookout Tower</a:t>
            </a:r>
            <a:endParaRPr lang="en-US" dirty="0"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6858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Recreation/Arts	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Healthcare/ Medicine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5699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>
                <a:latin typeface="+mj-lt"/>
              </a:rPr>
              <a:t> Dr Grubb’s Office</a:t>
            </a:r>
            <a:endParaRPr lang="en-US" sz="2000" dirty="0">
              <a:latin typeface="+mj-lt"/>
            </a:endParaRPr>
          </a:p>
        </p:txBody>
      </p:sp>
      <p:pic>
        <p:nvPicPr>
          <p:cNvPr id="4" name="Picture 3" descr="dr grubb'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2209800"/>
            <a:ext cx="550164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49424"/>
            <a:ext cx="4495800" cy="4937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>
                <a:latin typeface="+mj-lt"/>
              </a:rPr>
              <a:t>New River </a:t>
            </a:r>
            <a:r>
              <a:rPr lang="en-US" sz="2000" dirty="0" err="1" smtClean="0">
                <a:latin typeface="+mj-lt"/>
              </a:rPr>
              <a:t>Gaging</a:t>
            </a:r>
            <a:r>
              <a:rPr lang="en-US" sz="2000" dirty="0" smtClean="0">
                <a:latin typeface="+mj-lt"/>
              </a:rPr>
              <a:t> Station at Ivanhoe</a:t>
            </a:r>
            <a:endParaRPr lang="en-US" sz="2000" dirty="0">
              <a:latin typeface="+mj-lt"/>
            </a:endParaRPr>
          </a:p>
        </p:txBody>
      </p:sp>
      <p:pic>
        <p:nvPicPr>
          <p:cNvPr id="4" name="Picture 3" descr="098-5246_Gaging Station_2012_Exterior_NortheastCor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1219200"/>
            <a:ext cx="40005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0"/>
            <a:ext cx="1524000" cy="762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E. T. Lures</a:t>
            </a:r>
            <a:endParaRPr lang="en-US" sz="2000" dirty="0"/>
          </a:p>
        </p:txBody>
      </p:sp>
      <p:pic>
        <p:nvPicPr>
          <p:cNvPr id="5" name="Picture 4" descr="stoot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2438400"/>
            <a:ext cx="4114800" cy="3086100"/>
          </a:xfrm>
          <a:prstGeom prst="rect">
            <a:avLst/>
          </a:prstGeom>
        </p:spPr>
      </p:pic>
      <p:pic>
        <p:nvPicPr>
          <p:cNvPr id="4" name="Content Placeholder 3" descr="098-5380_ETLuresSheffeySchoolRd_2012_ExteriorSouthCorner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1000" y="2057400"/>
            <a:ext cx="3380317" cy="2535238"/>
          </a:xfrm>
        </p:spPr>
      </p:pic>
      <p:sp>
        <p:nvSpPr>
          <p:cNvPr id="6" name="TextBox 5"/>
          <p:cNvSpPr txBox="1"/>
          <p:nvPr/>
        </p:nvSpPr>
        <p:spPr>
          <a:xfrm>
            <a:off x="4343400" y="5715000"/>
            <a:ext cx="354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Stoots</a:t>
            </a:r>
            <a:r>
              <a:rPr lang="en-US" dirty="0" smtClean="0">
                <a:latin typeface="+mj-lt"/>
              </a:rPr>
              <a:t> Corner Convenience Store</a:t>
            </a:r>
            <a:endParaRPr lang="en-US" dirty="0"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Transportation/Communication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Intensive Surveys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Twenty chosen</a:t>
            </a:r>
          </a:p>
          <a:p>
            <a:r>
              <a:rPr lang="en-US" dirty="0" smtClean="0">
                <a:latin typeface="+mj-lt"/>
              </a:rPr>
              <a:t>Diversity of type, age, use, style, area</a:t>
            </a:r>
          </a:p>
          <a:p>
            <a:r>
              <a:rPr lang="en-US" dirty="0" smtClean="0">
                <a:latin typeface="+mj-lt"/>
              </a:rPr>
              <a:t>Key significant resources</a:t>
            </a:r>
          </a:p>
          <a:p>
            <a:r>
              <a:rPr lang="en-US" dirty="0" smtClean="0">
                <a:latin typeface="+mj-lt"/>
              </a:rPr>
              <a:t>Access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763" indent="-4763">
              <a:buNone/>
            </a:pPr>
            <a:r>
              <a:rPr lang="en-US" dirty="0" smtClean="0">
                <a:latin typeface="+mj-lt"/>
              </a:rPr>
              <a:t>From the 1960s through the 1990s, only seven individual architectural properties in the county were listed on the National Register, although a large portion of the town of Wytheville was listed as a National Register Historic District in 1994.</a:t>
            </a:r>
          </a:p>
          <a:p>
            <a:pPr marL="4763" indent="-4763">
              <a:buNone/>
            </a:pPr>
            <a:endParaRPr lang="en-US" dirty="0" smtClean="0">
              <a:latin typeface="+mj-lt"/>
            </a:endParaRPr>
          </a:p>
          <a:p>
            <a:pPr marL="4763" indent="-4763">
              <a:buNone/>
            </a:pPr>
            <a:r>
              <a:rPr lang="en-US" dirty="0" smtClean="0">
                <a:latin typeface="+mj-lt"/>
              </a:rPr>
              <a:t>Wytheville and the village of Foster Falls are the only </a:t>
            </a:r>
            <a:r>
              <a:rPr lang="en-US" i="1" dirty="0" smtClean="0">
                <a:latin typeface="+mj-lt"/>
              </a:rPr>
              <a:t>listed historic districts in the county.</a:t>
            </a:r>
            <a:endParaRPr lang="en-US" dirty="0" smtClean="0">
              <a:latin typeface="+mj-l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066800"/>
          </a:xfrm>
        </p:spPr>
        <p:txBody>
          <a:bodyPr/>
          <a:lstStyle/>
          <a:p>
            <a:r>
              <a:rPr lang="en-US" dirty="0" smtClean="0"/>
              <a:t>Quaker Meeting House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C:\Documents and Settings\All Users\Documents\Hanbury\projects\projects doing\wythe\images\intensive interiors\first upload\098-5266_QuakerMeetingHouse_2012_Interior_ViewToWest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52600"/>
            <a:ext cx="4155559" cy="3116491"/>
          </a:xfrm>
          <a:prstGeom prst="rect">
            <a:avLst/>
          </a:prstGeom>
          <a:noFill/>
        </p:spPr>
      </p:pic>
      <p:pic>
        <p:nvPicPr>
          <p:cNvPr id="1026" name="Picture 2" descr="C:\Documents and Settings\All Users\Documents\Hanbury\projects\projects doing\wythe\images\2012_06_06\IMG_0815.JPG"/>
          <p:cNvPicPr>
            <a:picLocks noChangeAspect="1" noChangeArrowheads="1"/>
          </p:cNvPicPr>
          <p:nvPr/>
        </p:nvPicPr>
        <p:blipFill>
          <a:blip r:embed="rId4" cstate="print"/>
          <a:srcRect t="8744" r="24590" b="14749"/>
          <a:stretch>
            <a:fillRect/>
          </a:stretch>
        </p:blipFill>
        <p:spPr bwMode="auto">
          <a:xfrm>
            <a:off x="5410200" y="1600200"/>
            <a:ext cx="3505200" cy="2667000"/>
          </a:xfrm>
          <a:prstGeom prst="rect">
            <a:avLst/>
          </a:prstGeom>
          <a:noFill/>
        </p:spPr>
      </p:pic>
      <p:pic>
        <p:nvPicPr>
          <p:cNvPr id="1027" name="Picture 3" descr="C:\Documents and Settings\All Users\Documents\Hanbury\projects\projects doing\wythe\images\2012_06_06\IMG_08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4114800"/>
            <a:ext cx="3352990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066800"/>
          </a:xfrm>
        </p:spPr>
        <p:txBody>
          <a:bodyPr/>
          <a:lstStyle/>
          <a:p>
            <a:r>
              <a:rPr lang="en-US" dirty="0" smtClean="0"/>
              <a:t>Saint Patrick Catholic Church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C:\Documents and Settings\All Users\Documents\Hanbury\projects\projects doing\wythe\images\intensive interiors\first upload\098-5257_SaintPatrickCatholicChurch_2012_Interior_NaveViewToNorthw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57400"/>
            <a:ext cx="3149780" cy="2362200"/>
          </a:xfrm>
          <a:prstGeom prst="rect">
            <a:avLst/>
          </a:prstGeom>
          <a:noFill/>
        </p:spPr>
      </p:pic>
      <p:pic>
        <p:nvPicPr>
          <p:cNvPr id="2051" name="Picture 3" descr="C:\Documents and Settings\All Users\Documents\Hanbury\projects\projects doing\wythe\images\intensive interiors\first upload\098-5257_SaintPatrickCatholicChurch_2012_Interior_Sanctua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810000"/>
            <a:ext cx="3825631" cy="2869060"/>
          </a:xfrm>
          <a:prstGeom prst="rect">
            <a:avLst/>
          </a:prstGeom>
          <a:noFill/>
        </p:spPr>
      </p:pic>
      <p:pic>
        <p:nvPicPr>
          <p:cNvPr id="2050" name="Picture 2" descr="C:\Documents and Settings\All Users\Documents\Hanbury\projects\projects doing\wythe\images\2012_06_06\IMG_07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3393" y="1905001"/>
            <a:ext cx="3556204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2954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Huddle Memorial United Methodist Church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099" name="Picture 3" descr="C:\Documents and Settings\All Users\Documents\Hanbury\projects\projects doing\wythe\images\intensive interiors\second upload\098-5473_HuddleMemorialUnitedMethodistChurch_2013_Interior_PartitionDoor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09800"/>
            <a:ext cx="2735830" cy="3647982"/>
          </a:xfrm>
          <a:prstGeom prst="rect">
            <a:avLst/>
          </a:prstGeom>
          <a:noFill/>
        </p:spPr>
      </p:pic>
      <p:pic>
        <p:nvPicPr>
          <p:cNvPr id="4" name="Content Placeholder 3" descr="hud chirch.T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105400" y="1752600"/>
            <a:ext cx="3794316" cy="2522537"/>
          </a:xfrm>
        </p:spPr>
      </p:pic>
      <p:pic>
        <p:nvPicPr>
          <p:cNvPr id="4098" name="Picture 2" descr="C:\Documents and Settings\All Users\Documents\Hanbury\projects\projects doing\wythe\images\intensive interiors\second upload\098-5473_HuddleMemorialUnitedMethodistChurch_2013_Interior_ViewToSanctuar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3962400"/>
            <a:ext cx="3556203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066800"/>
          </a:xfrm>
        </p:spPr>
        <p:txBody>
          <a:bodyPr/>
          <a:lstStyle/>
          <a:p>
            <a:r>
              <a:rPr lang="en-US" dirty="0" smtClean="0"/>
              <a:t>Charity Primitive Baptist Church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3878" y="1676400"/>
            <a:ext cx="335299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676400"/>
            <a:ext cx="3038156" cy="22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3733800"/>
            <a:ext cx="375941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229600" cy="10668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>Living Hope Bible Church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Documents and Settings\All Users\Documents\Hanbury\projects\projects doing\wythe\images\intensive interiors\first upload\292-5019_LivingHopeBibleChurch_2012_Interior_ViewW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2926285" cy="3901936"/>
          </a:xfrm>
          <a:prstGeom prst="rect">
            <a:avLst/>
          </a:prstGeom>
          <a:noFill/>
        </p:spPr>
      </p:pic>
      <p:pic>
        <p:nvPicPr>
          <p:cNvPr id="6147" name="Picture 3" descr="C:\Documents and Settings\All Users\Documents\Hanbury\projects\projects doing\wythe\images\intensive interiors\first upload\292-5019_LivingHopeBibleChurch_2012_Interior_ViewNorthea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4038600"/>
            <a:ext cx="3444457" cy="2583195"/>
          </a:xfrm>
          <a:prstGeom prst="rect">
            <a:avLst/>
          </a:prstGeom>
          <a:noFill/>
        </p:spPr>
      </p:pic>
      <p:pic>
        <p:nvPicPr>
          <p:cNvPr id="6148" name="Picture 4" descr="C:\Documents and Settings\All Users\Documents\Hanbury\projects\projects doing\wythe\images\2012_03_21\292_5019_LivingHopeBibleChurch_2012_Exterior_EastElev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990600"/>
            <a:ext cx="2754949" cy="3673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Rural Retreat United Methodist Church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 descr="C:\Documents and Settings\All Users\Documents\Hanbury\projects\projects doing\wythe\images\intensive interiors\fifth upload\292-5018_RuralRetreatUnitedMethodistChurch_2013_Interior_Celi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810000"/>
            <a:ext cx="3774437" cy="2830666"/>
          </a:xfrm>
          <a:prstGeom prst="rect">
            <a:avLst/>
          </a:prstGeom>
          <a:noFill/>
        </p:spPr>
      </p:pic>
      <p:pic>
        <p:nvPicPr>
          <p:cNvPr id="7172" name="Picture 4" descr="C:\Documents and Settings\All Users\Documents\Hanbury\projects\projects doing\wythe\images\intensive interiors\fifth upload\292-5018_RuralRetreatUnitedMethodistChurch_2013_Interior_NaveViewtoSou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600200"/>
            <a:ext cx="3520780" cy="2640434"/>
          </a:xfrm>
          <a:prstGeom prst="rect">
            <a:avLst/>
          </a:prstGeom>
          <a:noFill/>
        </p:spPr>
      </p:pic>
      <p:pic>
        <p:nvPicPr>
          <p:cNvPr id="7170" name="Picture 2" descr="C:\Documents and Settings\All Users\Documents\Hanbury\projects\projects doing\wythe\images\2012_03_21\292_5018_RuralRetreatUnitedMethodistChurch_2012_Exterior_EastElev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524001"/>
            <a:ext cx="3733800" cy="2800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Corinth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Documents and Settings\All Users\Documents\Hanbury\projects\projects doing\wythe\images\2012_03_20\098_5187_CorinthSchool_2012_Exterior_SouthwestElev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685800"/>
            <a:ext cx="4740275" cy="3555003"/>
          </a:xfrm>
          <a:prstGeom prst="rect">
            <a:avLst/>
          </a:prstGeom>
          <a:noFill/>
        </p:spPr>
      </p:pic>
      <p:pic>
        <p:nvPicPr>
          <p:cNvPr id="8195" name="Picture 3" descr="C:\Documents and Settings\All Users\Documents\Hanbury\projects\projects doing\wythe\images\intensive interiors\second upload\098-5187_CorinthSchool_2013_Interior_ViewThroughPartitionWall.JPG"/>
          <p:cNvPicPr>
            <a:picLocks noChangeAspect="1" noChangeArrowheads="1"/>
          </p:cNvPicPr>
          <p:nvPr/>
        </p:nvPicPr>
        <p:blipFill>
          <a:blip r:embed="rId4" cstate="print"/>
          <a:srcRect l="3517" t="7034" b="8559"/>
          <a:stretch>
            <a:fillRect/>
          </a:stretch>
        </p:blipFill>
        <p:spPr bwMode="auto">
          <a:xfrm>
            <a:off x="3429000" y="3810000"/>
            <a:ext cx="4181139" cy="2743200"/>
          </a:xfrm>
          <a:prstGeom prst="rect">
            <a:avLst/>
          </a:prstGeom>
          <a:noFill/>
        </p:spPr>
      </p:pic>
      <p:pic>
        <p:nvPicPr>
          <p:cNvPr id="8196" name="Picture 4" descr="C:\Documents and Settings\All Users\Documents\Hanbury\projects\projects doing\wythe\images\intensive interiors\second upload\098-5187_CorinthSchool_2013_Interior_Chalkboard.JPG"/>
          <p:cNvPicPr>
            <a:picLocks noChangeAspect="1" noChangeArrowheads="1"/>
          </p:cNvPicPr>
          <p:nvPr/>
        </p:nvPicPr>
        <p:blipFill>
          <a:blip r:embed="rId5" cstate="print"/>
          <a:srcRect r="39511"/>
          <a:stretch>
            <a:fillRect/>
          </a:stretch>
        </p:blipFill>
        <p:spPr bwMode="auto">
          <a:xfrm>
            <a:off x="457200" y="2209800"/>
            <a:ext cx="2590800" cy="3212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229600" cy="1066800"/>
          </a:xfrm>
        </p:spPr>
        <p:txBody>
          <a:bodyPr/>
          <a:lstStyle/>
          <a:p>
            <a:r>
              <a:rPr lang="en-US" dirty="0" smtClean="0"/>
              <a:t>Barn, Saint Peters Road</a:t>
            </a:r>
            <a:endParaRPr lang="en-US" dirty="0"/>
          </a:p>
        </p:txBody>
      </p:sp>
      <p:pic>
        <p:nvPicPr>
          <p:cNvPr id="4" name="Content Placeholder 3" descr="barn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800600" y="1524000"/>
            <a:ext cx="4165600" cy="3124200"/>
          </a:xfrm>
        </p:spPr>
      </p:pic>
      <p:pic>
        <p:nvPicPr>
          <p:cNvPr id="9218" name="Picture 2" descr="C:\Documents and Settings\All Users\Documents\Hanbury\projects\projects doing\wythe\images\intensive interiors\first upload\098--5270_BarnSaintPetersRoad_2012_Interior_ViewToEa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4343400"/>
            <a:ext cx="2971800" cy="2228723"/>
          </a:xfrm>
          <a:prstGeom prst="rect">
            <a:avLst/>
          </a:prstGeom>
          <a:noFill/>
        </p:spPr>
      </p:pic>
      <p:pic>
        <p:nvPicPr>
          <p:cNvPr id="9219" name="Picture 3" descr="C:\Documents and Settings\All Users\Documents\Hanbury\projects\projects doing\wythe\images\intensive interiors\first upload\098--5270_BarnSaintPetersRoad_2012_Interior_Fram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676400"/>
            <a:ext cx="4038600" cy="30287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r>
              <a:rPr lang="en-US" dirty="0" smtClean="0"/>
              <a:t>Carpenter’s Grocery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3" name="Picture 3" descr="C:\Documents and Settings\All Users\Documents\Hanbury\projects\projects doing\wythe\images\intensive interiors\second upload\098-5302_Carpenter’sGrocery_2013_Interior_PrimaryRoomCheckOu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76400"/>
            <a:ext cx="3861020" cy="2895600"/>
          </a:xfrm>
          <a:prstGeom prst="rect">
            <a:avLst/>
          </a:prstGeom>
          <a:noFill/>
        </p:spPr>
      </p:pic>
      <p:pic>
        <p:nvPicPr>
          <p:cNvPr id="10242" name="Picture 2" descr="C:\Documents and Settings\All Users\Documents\Hanbury\projects\projects doing\wythe\images\2012_08_01\098-5302           Carpenter’s Grocery, Brim Ln (Rt 71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524000"/>
            <a:ext cx="4003402" cy="3002380"/>
          </a:xfrm>
          <a:prstGeom prst="rect">
            <a:avLst/>
          </a:prstGeom>
          <a:noFill/>
        </p:spPr>
      </p:pic>
      <p:pic>
        <p:nvPicPr>
          <p:cNvPr id="10244" name="Picture 4" descr="C:\Documents and Settings\All Users\Documents\Hanbury\projects\projects doing\wythe\images\intensive interiors\second upload\098-5302_Carpenter’sGrocery_2013_Interior_Stov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4343400"/>
            <a:ext cx="2946568" cy="220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1066800"/>
          </a:xfrm>
        </p:spPr>
        <p:txBody>
          <a:bodyPr/>
          <a:lstStyle/>
          <a:p>
            <a:r>
              <a:rPr lang="en-US" dirty="0" err="1" smtClean="0"/>
              <a:t>Stoots</a:t>
            </a:r>
            <a:r>
              <a:rPr lang="en-US" dirty="0" smtClean="0"/>
              <a:t> Corner Convenience Store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Documents and Settings\All Users\Documents\Hanbury\projects\projects doing\wythe\images\2012_06_06\IMG_07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7594" y="1752600"/>
            <a:ext cx="3861020" cy="2895600"/>
          </a:xfrm>
          <a:prstGeom prst="rect">
            <a:avLst/>
          </a:prstGeom>
          <a:noFill/>
        </p:spPr>
      </p:pic>
      <p:pic>
        <p:nvPicPr>
          <p:cNvPr id="11267" name="Picture 3" descr="C:\Documents and Settings\All Users\Documents\Hanbury\projects\projects doing\wythe\images\intensive interiors\third upload\098-5261_StootsCornerConvenienceStore_2013_Interior_Checkout&amp;Entrna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352800"/>
            <a:ext cx="4369050" cy="327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Documents and Settings\All Users\Documents\Hanbury\projects\projects doing\wythe\images\2012_08_01\IMG_1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5730649" cy="42977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>Huddle Farm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huddle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43200" y="2209800"/>
            <a:ext cx="5501640" cy="3657600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1066800"/>
          </a:xfrm>
        </p:spPr>
        <p:txBody>
          <a:bodyPr/>
          <a:lstStyle/>
          <a:p>
            <a:r>
              <a:rPr lang="en-US" dirty="0" smtClean="0"/>
              <a:t>Mill Creek Studio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Documents and Settings\All Users\Documents\Hanbury\projects\projects doing\wythe\images\2012_03_20\098_5191_MillCreekStudio_2012_Exterior_SoutheastElev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3474" y="1828800"/>
            <a:ext cx="4978684" cy="373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1066800"/>
          </a:xfrm>
        </p:spPr>
        <p:txBody>
          <a:bodyPr/>
          <a:lstStyle/>
          <a:p>
            <a:r>
              <a:rPr lang="en-US" dirty="0" smtClean="0"/>
              <a:t>House 152 Poplar Drive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5" name="Picture 3" descr="C:\Documents and Settings\All Users\Documents\Hanbury\projects\projects doing\wythe\images\intensive interiors\third upload\098-5249_House152PoplarDrive_2013_Interior_Firepla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352800"/>
            <a:ext cx="4114800" cy="3085923"/>
          </a:xfrm>
          <a:prstGeom prst="rect">
            <a:avLst/>
          </a:prstGeom>
          <a:noFill/>
        </p:spPr>
      </p:pic>
      <p:pic>
        <p:nvPicPr>
          <p:cNvPr id="13314" name="Picture 2" descr="C:\Documents and Settings\All Users\Documents\Hanbury\projects\projects doing\wythe\images\2012_05_17\098-5249_House152PoplarDrive_2012_Exterior_SouthElev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384" y="1600200"/>
            <a:ext cx="4470654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066800"/>
          </a:xfrm>
        </p:spPr>
        <p:txBody>
          <a:bodyPr/>
          <a:lstStyle/>
          <a:p>
            <a:r>
              <a:rPr lang="en-US" dirty="0" smtClean="0"/>
              <a:t>House, 106 Brown Town 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C:\Documents and Settings\All Users\Documents\Hanbury\projects\projects doing\wythe\images\2012_07_31\098-5292           House, 106 Brown Town Rd (Rt 70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209800"/>
            <a:ext cx="5410200" cy="40574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House,1078 Ramsey Mountain 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Documents and Settings\All Users\Documents\Hanbury\projects\projects doing\wythe\images\2012_08_24\098-5359_House1078RamseyMountainRd_2012_Exterior_WestElev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81200"/>
            <a:ext cx="4206875" cy="3154976"/>
          </a:xfrm>
          <a:prstGeom prst="rect">
            <a:avLst/>
          </a:prstGeom>
          <a:noFill/>
        </p:spPr>
      </p:pic>
      <p:pic>
        <p:nvPicPr>
          <p:cNvPr id="16387" name="Picture 3" descr="C:\Documents and Settings\All Users\Documents\Hanbury\projects\projects doing\wythe\images\2012_08_24\098-5359_House1078RamseyMountainRd_2012_Exterior_SouthElev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657600"/>
            <a:ext cx="3952608" cy="2964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066800"/>
          </a:xfrm>
        </p:spPr>
        <p:txBody>
          <a:bodyPr/>
          <a:lstStyle/>
          <a:p>
            <a:r>
              <a:rPr lang="en-US" dirty="0" smtClean="0"/>
              <a:t>House, 3096 Major Grahams 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828800"/>
            <a:ext cx="3902075" cy="292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 descr="C:\Documents and Settings\All Users\Documents\Hanbury\projects\projects doing\wythe\images\intensive interiors\fourth upload\098-5362_House3096MajorGrahamsRoad_2013_Interior_AdditionChimn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688102"/>
            <a:ext cx="3962400" cy="29716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House,6464 Peppers Ferry 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3" name="Picture 3" descr="C:\Documents and Settings\All Users\Documents\Hanbury\projects\projects doing\wythe\images\intensive interiors\second upload\098-5350_House6464PeppersFerryRoad_2013_Interior_Fixture.JPG"/>
          <p:cNvPicPr>
            <a:picLocks noChangeAspect="1" noChangeArrowheads="1"/>
          </p:cNvPicPr>
          <p:nvPr/>
        </p:nvPicPr>
        <p:blipFill>
          <a:blip r:embed="rId3" cstate="print"/>
          <a:srcRect t="12264" r="22078" b="14151"/>
          <a:stretch>
            <a:fillRect/>
          </a:stretch>
        </p:blipFill>
        <p:spPr bwMode="auto">
          <a:xfrm rot="16200000">
            <a:off x="593976" y="3444625"/>
            <a:ext cx="2819400" cy="3550151"/>
          </a:xfrm>
          <a:prstGeom prst="rect">
            <a:avLst/>
          </a:prstGeom>
          <a:noFill/>
        </p:spPr>
      </p:pic>
      <p:pic>
        <p:nvPicPr>
          <p:cNvPr id="15362" name="Picture 2" descr="C:\Documents and Settings\All Users\Documents\Hanbury\projects\projects doing\wythe\images\2012_08_23\098-5350           House, 6464 Peppers Ferry Rd (Rt 61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2133600"/>
            <a:ext cx="4664075" cy="34978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1066800"/>
          </a:xfrm>
        </p:spPr>
        <p:txBody>
          <a:bodyPr/>
          <a:lstStyle/>
          <a:p>
            <a:r>
              <a:rPr lang="en-US" dirty="0" smtClean="0"/>
              <a:t>House,301WestBaumgardnerAve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Documents and Settings\All Users\Documents\Hanbury\projects\projects doing\wythe\images\2012_03_21\292_5011_House301WestBaumgardnerAv_2012_Exterior_NorthElev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76400"/>
            <a:ext cx="4307802" cy="3230667"/>
          </a:xfrm>
          <a:prstGeom prst="rect">
            <a:avLst/>
          </a:prstGeom>
          <a:noFill/>
        </p:spPr>
      </p:pic>
      <p:pic>
        <p:nvPicPr>
          <p:cNvPr id="18435" name="Picture 3" descr="C:\Documents and Settings\All Users\Documents\Hanbury\projects\projects doing\wythe\images\intensive interiors\first upload\292_5011_House301WestBaumgardnerAv_2012_Interior_ThirdFloorBedRo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74070"/>
            <a:ext cx="4038600" cy="30287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r>
              <a:rPr lang="en-US" b="1" dirty="0" smtClean="0"/>
              <a:t>468 Ward Branch Road</a:t>
            </a:r>
            <a:endParaRPr lang="en-US" dirty="0"/>
          </a:p>
        </p:txBody>
      </p:sp>
      <p:pic>
        <p:nvPicPr>
          <p:cNvPr id="4" name="Content Placeholder 3" descr="ward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60556" y="1600200"/>
            <a:ext cx="4470083" cy="2971800"/>
          </a:xfrm>
        </p:spPr>
      </p:pic>
      <p:pic>
        <p:nvPicPr>
          <p:cNvPr id="19460" name="Picture 4" descr="C:\Documents and Settings\All Users\Documents\Hanbury\projects\projects doing\wythe\images\intensive interiors\second upload\098-5494_House468WardBranchRd_2013_Interior_EastRoom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752600"/>
            <a:ext cx="3810000" cy="2857337"/>
          </a:xfrm>
          <a:prstGeom prst="rect">
            <a:avLst/>
          </a:prstGeom>
          <a:noFill/>
        </p:spPr>
      </p:pic>
      <p:pic>
        <p:nvPicPr>
          <p:cNvPr id="19458" name="Picture 2" descr="C:\Documents and Settings\All Users\Documents\Hanbury\projects\projects doing\wythe\images\intensive interiors\second upload\098-5494_House468WardBranchRd_2013_Interior_EastRoom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4267200"/>
            <a:ext cx="3149781" cy="236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r>
              <a:rPr lang="en-US" dirty="0" smtClean="0"/>
              <a:t>John </a:t>
            </a:r>
            <a:r>
              <a:rPr lang="en-US" dirty="0" err="1" smtClean="0"/>
              <a:t>Repass</a:t>
            </a:r>
            <a:r>
              <a:rPr lang="en-US" dirty="0" smtClean="0"/>
              <a:t> Rock House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 descr="C:\Documents and Settings\All Users\Documents\Hanbury\projects\projects doing\wythe\images\2012_06_07\IMG_1037.JPG"/>
          <p:cNvPicPr>
            <a:picLocks noChangeAspect="1" noChangeArrowheads="1"/>
          </p:cNvPicPr>
          <p:nvPr/>
        </p:nvPicPr>
        <p:blipFill>
          <a:blip r:embed="rId3" cstate="print"/>
          <a:srcRect l="15574" t="12980" b="10182"/>
          <a:stretch>
            <a:fillRect/>
          </a:stretch>
        </p:blipFill>
        <p:spPr bwMode="auto">
          <a:xfrm>
            <a:off x="4648200" y="1676400"/>
            <a:ext cx="4130676" cy="2819400"/>
          </a:xfrm>
          <a:prstGeom prst="rect">
            <a:avLst/>
          </a:prstGeom>
          <a:noFill/>
        </p:spPr>
      </p:pic>
      <p:pic>
        <p:nvPicPr>
          <p:cNvPr id="20483" name="Picture 3" descr="C:\Documents and Settings\All Users\Documents\Hanbury\projects\projects doing\wythe\images\intensive interiors\fourth upload\098-0033_JohnRepassRockHouse_2013_Interior_FireplaceDeta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286000"/>
            <a:ext cx="3143070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50" indent="-6350">
              <a:buNone/>
            </a:pPr>
            <a:r>
              <a:rPr lang="en-US" dirty="0" smtClean="0">
                <a:latin typeface="+mj-lt"/>
              </a:rPr>
              <a:t>With the exception of sporadic Section 106 CRM work in limited areas of the county, no other historic architectural surveys were conducted in Wythe County between 1994 and 2004.</a:t>
            </a:r>
          </a:p>
          <a:p>
            <a:pPr marL="6350" indent="-6350"/>
            <a:endParaRPr lang="en-US" dirty="0" smtClean="0">
              <a:latin typeface="+mj-lt"/>
            </a:endParaRPr>
          </a:p>
          <a:p>
            <a:pPr marL="6350" indent="-6350">
              <a:buNone/>
            </a:pPr>
            <a:r>
              <a:rPr lang="en-US" dirty="0" smtClean="0">
                <a:latin typeface="+mj-lt"/>
              </a:rPr>
              <a:t>From 2004 to 2011, 43 individual properties have been surveyed by the WRPO.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Further Comprehensive Survey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Pursue individual National Register designations</a:t>
            </a:r>
          </a:p>
          <a:p>
            <a:endParaRPr lang="en-US" dirty="0" smtClean="0">
              <a:latin typeface="+mj-lt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C:\Documents and Settings\All Users\Documents\Hanbury\projects\projects doing\wythe\images\2013_04_25\IMG_45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6484" y="3352800"/>
            <a:ext cx="4027516" cy="30216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5800" y="2438400"/>
            <a:ext cx="6629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Pursue Historic District designations</a:t>
            </a:r>
          </a:p>
          <a:p>
            <a:pPr lvl="1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accent2"/>
                </a:solidFill>
                <a:latin typeface="+mj-lt"/>
              </a:rPr>
              <a:t>Rural Retreat</a:t>
            </a:r>
          </a:p>
          <a:p>
            <a:pPr lvl="1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accent2"/>
                </a:solidFill>
                <a:latin typeface="+mj-lt"/>
              </a:rPr>
              <a:t>Newtown</a:t>
            </a:r>
          </a:p>
          <a:p>
            <a:pPr lvl="1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accent2"/>
                </a:solidFill>
                <a:latin typeface="+mj-lt"/>
              </a:rPr>
              <a:t>Ivanhoe</a:t>
            </a:r>
          </a:p>
          <a:p>
            <a:pPr lvl="1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accent2"/>
                </a:solidFill>
                <a:latin typeface="+mj-lt"/>
              </a:rPr>
              <a:t>Max Meadows</a:t>
            </a:r>
            <a:endParaRPr lang="en-US" sz="2600" dirty="0">
              <a:solidFill>
                <a:schemeClr val="accent2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Multiple Property Documentation</a:t>
            </a:r>
          </a:p>
          <a:p>
            <a:pPr lvl="1"/>
            <a:r>
              <a:rPr lang="en-US" dirty="0" smtClean="0">
                <a:latin typeface="+mj-lt"/>
              </a:rPr>
              <a:t>Iron Furnaces</a:t>
            </a:r>
          </a:p>
          <a:p>
            <a:pPr lvl="1"/>
            <a:r>
              <a:rPr lang="en-US" dirty="0" smtClean="0">
                <a:latin typeface="+mj-lt"/>
              </a:rPr>
              <a:t>Schools</a:t>
            </a:r>
          </a:p>
          <a:p>
            <a:pPr lvl="1"/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Tax Incentives for Rehab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Easements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Heritage Tourism</a:t>
            </a:r>
          </a:p>
          <a:p>
            <a:endParaRPr lang="en-US" dirty="0" smtClean="0">
              <a:latin typeface="+mj-lt"/>
            </a:endParaRP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Survey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75" indent="-20638">
              <a:buNone/>
            </a:pPr>
            <a:r>
              <a:rPr lang="en-US" dirty="0" smtClean="0">
                <a:latin typeface="+mj-lt"/>
              </a:rPr>
              <a:t>DHR archives database holds 413 architectural records for Wythe County (outside of Wytheville). Of those, 327 represent primary resources built before 1941; 176 built before 1901, and only 134 built before 1891. It is not known how many of the documented resources are currently extant.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7823</TotalTime>
  <Words>1118</Words>
  <Application>Microsoft Office PowerPoint</Application>
  <PresentationFormat>On-screen Show (4:3)</PresentationFormat>
  <Paragraphs>293</Paragraphs>
  <Slides>82</Slides>
  <Notes>79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Urban</vt:lpstr>
      <vt:lpstr>Wythe County  Architectural Survey</vt:lpstr>
      <vt:lpstr>Why?</vt:lpstr>
      <vt:lpstr>Why?</vt:lpstr>
      <vt:lpstr>Survey History</vt:lpstr>
      <vt:lpstr>Zion Lutheran Church surveyed in 1979</vt:lpstr>
      <vt:lpstr>Survey History</vt:lpstr>
      <vt:lpstr>Slide 7</vt:lpstr>
      <vt:lpstr>Survey History</vt:lpstr>
      <vt:lpstr>Previous Survey Status</vt:lpstr>
      <vt:lpstr>Scope of Work</vt:lpstr>
      <vt:lpstr>Survey Extent</vt:lpstr>
      <vt:lpstr>Survey Priorities</vt:lpstr>
      <vt:lpstr>Town of Ivanhoe</vt:lpstr>
      <vt:lpstr>Reconnaissance Survey </vt:lpstr>
      <vt:lpstr>Intensive Survey </vt:lpstr>
      <vt:lpstr>Findings and Results</vt:lpstr>
      <vt:lpstr>Slide 17</vt:lpstr>
      <vt:lpstr>Slide 18</vt:lpstr>
      <vt:lpstr>Survey Themes</vt:lpstr>
      <vt:lpstr>Survey Themes</vt:lpstr>
      <vt:lpstr>Domestic</vt:lpstr>
      <vt:lpstr>Domestic</vt:lpstr>
      <vt:lpstr>Colonial Revival  Farm, Cripple Creek Road</vt:lpstr>
      <vt:lpstr>Federal 468 Ward Branch Road</vt:lpstr>
      <vt:lpstr>Italianate  6464 Peppers Ferry Road</vt:lpstr>
      <vt:lpstr>Vernacular 175 Crawfish Road</vt:lpstr>
      <vt:lpstr>Queen Anne  100 Delp Avenue</vt:lpstr>
      <vt:lpstr>I-house 271 Peridot Lane</vt:lpstr>
      <vt:lpstr>Subsistence/Agriculture </vt:lpstr>
      <vt:lpstr>House, 189 Virginia Ave</vt:lpstr>
      <vt:lpstr>House Peppers Ferry Road</vt:lpstr>
      <vt:lpstr>Fracture Creek Farm</vt:lpstr>
      <vt:lpstr>Barn Stony Fork Road</vt:lpstr>
      <vt:lpstr>Dairy Barn, Red Hollow Rd</vt:lpstr>
      <vt:lpstr>Commerce/Trade</vt:lpstr>
      <vt:lpstr>Store Austinville Rd</vt:lpstr>
      <vt:lpstr>Commercial Building  Baumgardner Ave</vt:lpstr>
      <vt:lpstr>Blacksmith Shop Francis Mill Rd</vt:lpstr>
      <vt:lpstr>Religion  </vt:lpstr>
      <vt:lpstr>Max Meadows United Methodist Church</vt:lpstr>
      <vt:lpstr>Galena Presbyterian Church</vt:lpstr>
      <vt:lpstr>Education </vt:lpstr>
      <vt:lpstr>Speedwell Elementary School</vt:lpstr>
      <vt:lpstr>Slide 44</vt:lpstr>
      <vt:lpstr>Funerary  </vt:lpstr>
      <vt:lpstr>Davis Cemetery</vt:lpstr>
      <vt:lpstr>Government/Law/Politics  </vt:lpstr>
      <vt:lpstr>Foster Falls Post Office</vt:lpstr>
      <vt:lpstr>Ivanhoe Fire Department</vt:lpstr>
      <vt:lpstr>Industry Processing Extraction</vt:lpstr>
      <vt:lpstr>Walton Furnace</vt:lpstr>
      <vt:lpstr>Beverly Mill Cripple Creek Mill</vt:lpstr>
      <vt:lpstr>Lodge, Painters Hill Rd</vt:lpstr>
      <vt:lpstr>Lead Mines Ruritan Club</vt:lpstr>
      <vt:lpstr>Mill Creek Studio, Weaving Studio</vt:lpstr>
      <vt:lpstr>Healthcare/ Medicine  </vt:lpstr>
      <vt:lpstr>Technology</vt:lpstr>
      <vt:lpstr>E. T. Lures</vt:lpstr>
      <vt:lpstr>Intensive Surveys</vt:lpstr>
      <vt:lpstr>Quaker Meeting House</vt:lpstr>
      <vt:lpstr>Saint Patrick Catholic Church</vt:lpstr>
      <vt:lpstr> Huddle Memorial United Methodist Church </vt:lpstr>
      <vt:lpstr>Charity Primitive Baptist Church</vt:lpstr>
      <vt:lpstr>Living Hope Bible Church </vt:lpstr>
      <vt:lpstr>Rural Retreat United Methodist Church</vt:lpstr>
      <vt:lpstr>Corinth School</vt:lpstr>
      <vt:lpstr>Barn, Saint Peters Road</vt:lpstr>
      <vt:lpstr>Carpenter’s Grocery</vt:lpstr>
      <vt:lpstr>Stoots Corner Convenience Store</vt:lpstr>
      <vt:lpstr>Huddle Farm </vt:lpstr>
      <vt:lpstr>Mill Creek Studio</vt:lpstr>
      <vt:lpstr>House 152 Poplar Drive</vt:lpstr>
      <vt:lpstr>House, 106 Brown Town Rd</vt:lpstr>
      <vt:lpstr>House,1078 Ramsey Mountain Rd</vt:lpstr>
      <vt:lpstr>House, 3096 Major Grahams Rd</vt:lpstr>
      <vt:lpstr>House,6464 Peppers Ferry Rd</vt:lpstr>
      <vt:lpstr>House,301WestBaumgardnerAve</vt:lpstr>
      <vt:lpstr>468 Ward Branch Road</vt:lpstr>
      <vt:lpstr>John Repass Rock House</vt:lpstr>
      <vt:lpstr>Recommendations</vt:lpstr>
      <vt:lpstr>Slide 81</vt:lpstr>
      <vt:lpstr>Recommendations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Wythe County  Architectural Survey</dc:title>
  <dc:creator>Mary Ruffin Hanbury</dc:creator>
  <cp:lastModifiedBy>Mary Ruffin Hanbury</cp:lastModifiedBy>
  <cp:revision>660</cp:revision>
  <dcterms:created xsi:type="dcterms:W3CDTF">2013-06-04T18:25:44Z</dcterms:created>
  <dcterms:modified xsi:type="dcterms:W3CDTF">2013-06-26T14:04:08Z</dcterms:modified>
</cp:coreProperties>
</file>