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59" r:id="rId8"/>
    <p:sldId id="267" r:id="rId9"/>
    <p:sldId id="268" r:id="rId10"/>
    <p:sldId id="257" r:id="rId11"/>
    <p:sldId id="274" r:id="rId12"/>
    <p:sldId id="291" r:id="rId13"/>
    <p:sldId id="290" r:id="rId14"/>
    <p:sldId id="299" r:id="rId15"/>
    <p:sldId id="284" r:id="rId16"/>
    <p:sldId id="286" r:id="rId17"/>
    <p:sldId id="287" r:id="rId18"/>
    <p:sldId id="283" r:id="rId19"/>
    <p:sldId id="285" r:id="rId20"/>
    <p:sldId id="289" r:id="rId21"/>
    <p:sldId id="288" r:id="rId22"/>
    <p:sldId id="304" r:id="rId23"/>
    <p:sldId id="305" r:id="rId24"/>
    <p:sldId id="294" r:id="rId25"/>
    <p:sldId id="306" r:id="rId26"/>
    <p:sldId id="297" r:id="rId27"/>
    <p:sldId id="273" r:id="rId28"/>
    <p:sldId id="275" r:id="rId29"/>
    <p:sldId id="282" r:id="rId30"/>
    <p:sldId id="276" r:id="rId31"/>
    <p:sldId id="277" r:id="rId32"/>
    <p:sldId id="278" r:id="rId33"/>
    <p:sldId id="279" r:id="rId34"/>
    <p:sldId id="280" r:id="rId35"/>
    <p:sldId id="281" r:id="rId36"/>
    <p:sldId id="292" r:id="rId37"/>
    <p:sldId id="293" r:id="rId38"/>
    <p:sldId id="295" r:id="rId39"/>
    <p:sldId id="296" r:id="rId40"/>
    <p:sldId id="300" r:id="rId41"/>
    <p:sldId id="307" r:id="rId42"/>
    <p:sldId id="302" r:id="rId43"/>
    <p:sldId id="301" r:id="rId44"/>
    <p:sldId id="303" r:id="rId45"/>
    <p:sldId id="270" r:id="rId46"/>
    <p:sldId id="308" r:id="rId47"/>
    <p:sldId id="309" r:id="rId48"/>
    <p:sldId id="29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>
        <p:scale>
          <a:sx n="90" d="100"/>
          <a:sy n="90" d="100"/>
        </p:scale>
        <p:origin x="-68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D30A8EF-BDD6-41CC-BD71-6369473E3B6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B2F9507-3E5F-4D28-9573-162CB2C6F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Amherst County Architectural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55083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Final Project Presentation</a:t>
            </a:r>
          </a:p>
          <a:p>
            <a:r>
              <a:rPr lang="en-US" sz="2200" i="1" dirty="0" smtClean="0"/>
              <a:t>23 June 2010</a:t>
            </a:r>
          </a:p>
          <a:p>
            <a:r>
              <a:rPr lang="en-US" sz="2200" i="1" dirty="0" smtClean="0"/>
              <a:t>Amherst County High School</a:t>
            </a:r>
            <a:endParaRPr lang="en-US" sz="2200" i="1" dirty="0"/>
          </a:p>
        </p:txBody>
      </p:sp>
      <p:pic>
        <p:nvPicPr>
          <p:cNvPr id="4" name="Picture 3" descr="AntiquariesLog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257800"/>
            <a:ext cx="1737364" cy="137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33600" y="5715000"/>
            <a:ext cx="388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Antiquaries, LC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Landmark  Preservation Associates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Surveyor</a:t>
            </a:r>
            <a:br>
              <a:rPr lang="en-US" dirty="0" smtClean="0"/>
            </a:br>
            <a:r>
              <a:rPr lang="en-US" dirty="0" smtClean="0"/>
              <a:t>Territories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5715000"/>
            <a:ext cx="3173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Pink</a:t>
            </a:r>
            <a:r>
              <a:rPr lang="en-US" dirty="0" smtClean="0"/>
              <a:t>: Sandi Esposito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: Jesse Adams-Doolittle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Yellow</a:t>
            </a:r>
            <a:r>
              <a:rPr lang="en-US" dirty="0" smtClean="0"/>
              <a:t>: Scott Smith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20909" b="11497"/>
          <a:stretch>
            <a:fillRect/>
          </a:stretch>
        </p:blipFill>
        <p:spPr bwMode="auto">
          <a:xfrm>
            <a:off x="228600" y="609600"/>
            <a:ext cx="6286500" cy="601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Rural Historic Districts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542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Sandidges</a:t>
            </a:r>
            <a:r>
              <a:rPr lang="en-US" dirty="0" smtClean="0"/>
              <a:t> Rural Historic District, </a:t>
            </a:r>
            <a:r>
              <a:rPr lang="en-US" dirty="0" err="1" smtClean="0"/>
              <a:t>Sandidges</a:t>
            </a:r>
            <a:r>
              <a:rPr lang="en-US" dirty="0" smtClean="0"/>
              <a:t> Road</a:t>
            </a:r>
            <a:endParaRPr lang="en-US" dirty="0"/>
          </a:p>
        </p:txBody>
      </p:sp>
      <p:pic>
        <p:nvPicPr>
          <p:cNvPr id="8" name="Picture 2" descr="E:\_Scott\_Consulting\_Active Projects\Amherst Cost Share\Photos\PHOTOS FOR SUBMISSION 1\005-5071\005-5071_2009_South elevation.JPG"/>
          <p:cNvPicPr>
            <a:picLocks noChangeAspect="1" noChangeArrowheads="1"/>
          </p:cNvPicPr>
          <p:nvPr/>
        </p:nvPicPr>
        <p:blipFill>
          <a:blip r:embed="rId2" cstate="print"/>
          <a:srcRect b="3025"/>
          <a:stretch>
            <a:fillRect/>
          </a:stretch>
        </p:blipFill>
        <p:spPr bwMode="auto">
          <a:xfrm>
            <a:off x="304800" y="3962400"/>
            <a:ext cx="3276600" cy="238298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48" t="24319" r="148"/>
          <a:stretch>
            <a:fillRect/>
          </a:stretch>
        </p:blipFill>
        <p:spPr bwMode="auto">
          <a:xfrm>
            <a:off x="4419600" y="1524000"/>
            <a:ext cx="4414956" cy="4743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E:\_Scott\_Consulting\_Active Projects\Amherst Cost Share\Photos\PHOTOS FOR SUBMISSION 1\005-5069\005-5069_2009_Northwest.JPG"/>
          <p:cNvPicPr>
            <a:picLocks noChangeAspect="1" noChangeArrowheads="1"/>
          </p:cNvPicPr>
          <p:nvPr/>
        </p:nvPicPr>
        <p:blipFill>
          <a:blip r:embed="rId4" cstate="print"/>
          <a:srcRect l="6667" r="20000"/>
          <a:stretch>
            <a:fillRect/>
          </a:stretch>
        </p:blipFill>
        <p:spPr bwMode="auto">
          <a:xfrm>
            <a:off x="304800" y="1524000"/>
            <a:ext cx="2514600" cy="2286000"/>
          </a:xfrm>
          <a:prstGeom prst="rect">
            <a:avLst/>
          </a:prstGeom>
          <a:noFill/>
        </p:spPr>
      </p:pic>
      <p:pic>
        <p:nvPicPr>
          <p:cNvPr id="7" name="Picture 2" descr="E:\_Scott\_Consulting\_Active Projects\Amherst Cost Share\Photos\PHOTOS FOR SUBMISSION 1\005-5067\005-5067_2009_northwest.JPG"/>
          <p:cNvPicPr>
            <a:picLocks noChangeAspect="1" noChangeArrowheads="1"/>
          </p:cNvPicPr>
          <p:nvPr/>
        </p:nvPicPr>
        <p:blipFill>
          <a:blip r:embed="rId5" cstate="print"/>
          <a:srcRect l="15604" t="3030" r="21978"/>
          <a:stretch>
            <a:fillRect/>
          </a:stretch>
        </p:blipFill>
        <p:spPr bwMode="auto">
          <a:xfrm>
            <a:off x="3657600" y="4191000"/>
            <a:ext cx="2133600" cy="2209800"/>
          </a:xfrm>
          <a:prstGeom prst="rect">
            <a:avLst/>
          </a:prstGeom>
          <a:noFill/>
        </p:spPr>
      </p:pic>
      <p:pic>
        <p:nvPicPr>
          <p:cNvPr id="5" name="Picture 2" descr="E:\_Scott\_Consulting\_Active Projects\Amherst Cost Share\Photos\PHOTOS FOR SUBMISSION 1\005-5066\005-5066_2009_South elevation.jpg"/>
          <p:cNvPicPr>
            <a:picLocks noChangeAspect="1" noChangeArrowheads="1"/>
          </p:cNvPicPr>
          <p:nvPr/>
        </p:nvPicPr>
        <p:blipFill>
          <a:blip r:embed="rId6" cstate="print"/>
          <a:srcRect b="7111"/>
          <a:stretch>
            <a:fillRect/>
          </a:stretch>
        </p:blipFill>
        <p:spPr bwMode="auto">
          <a:xfrm>
            <a:off x="2895600" y="1524000"/>
            <a:ext cx="2515829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Rural Historic Districts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Pedlar</a:t>
            </a:r>
            <a:r>
              <a:rPr lang="en-US" dirty="0" smtClean="0"/>
              <a:t> Mills Rural Historic District, Buffalo Springs Turnpike &amp; Wagon Trail Road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147" t="17217" r="5299" b="20855"/>
          <a:stretch>
            <a:fillRect/>
          </a:stretch>
        </p:blipFill>
        <p:spPr bwMode="auto">
          <a:xfrm>
            <a:off x="4114801" y="1524000"/>
            <a:ext cx="4800599" cy="4800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5" descr="F:\_Scott\_Consulting\_Active Projects\_Amherst Cost Share\Photos\005-5025 Pedlar Mills Rural Historic District\IMG_0426.JPG"/>
          <p:cNvPicPr>
            <a:picLocks noChangeAspect="1" noChangeArrowheads="1"/>
          </p:cNvPicPr>
          <p:nvPr/>
        </p:nvPicPr>
        <p:blipFill>
          <a:blip r:embed="rId3" cstate="print"/>
          <a:srcRect l="13605" t="16327" r="21089" b="16326"/>
          <a:stretch>
            <a:fillRect/>
          </a:stretch>
        </p:blipFill>
        <p:spPr bwMode="auto">
          <a:xfrm>
            <a:off x="228600" y="1524000"/>
            <a:ext cx="2819400" cy="1938338"/>
          </a:xfrm>
          <a:prstGeom prst="rect">
            <a:avLst/>
          </a:prstGeom>
          <a:noFill/>
        </p:spPr>
      </p:pic>
      <p:pic>
        <p:nvPicPr>
          <p:cNvPr id="4102" name="Picture 6" descr="F:\_Scott\_Consulting\_Active Projects\_Amherst Cost Share\Photos\005-5025 Pedlar Mills Rural Historic District\IMG_0399.JPG"/>
          <p:cNvPicPr>
            <a:picLocks noChangeAspect="1" noChangeArrowheads="1"/>
          </p:cNvPicPr>
          <p:nvPr/>
        </p:nvPicPr>
        <p:blipFill>
          <a:blip r:embed="rId4" cstate="print"/>
          <a:srcRect l="14706" t="15441" r="22059" b="20588"/>
          <a:stretch>
            <a:fillRect/>
          </a:stretch>
        </p:blipFill>
        <p:spPr bwMode="auto">
          <a:xfrm>
            <a:off x="228600" y="3657600"/>
            <a:ext cx="3276600" cy="2209800"/>
          </a:xfrm>
          <a:prstGeom prst="rect">
            <a:avLst/>
          </a:prstGeom>
          <a:noFill/>
        </p:spPr>
      </p:pic>
      <p:pic>
        <p:nvPicPr>
          <p:cNvPr id="4103" name="Picture 7" descr="F:\_Scott\_Consulting\_Active Projects\_Amherst Cost Share\Photos\005-5025 Pedlar Mills Rural Historic District\IMG_0408.JPG"/>
          <p:cNvPicPr>
            <a:picLocks noChangeAspect="1" noChangeArrowheads="1"/>
          </p:cNvPicPr>
          <p:nvPr/>
        </p:nvPicPr>
        <p:blipFill>
          <a:blip r:embed="rId5" cstate="print"/>
          <a:srcRect l="15238" r="14286" b="11429"/>
          <a:stretch>
            <a:fillRect/>
          </a:stretch>
        </p:blipFill>
        <p:spPr bwMode="auto">
          <a:xfrm>
            <a:off x="3124200" y="1524000"/>
            <a:ext cx="2364658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3074" name="Picture 2" descr="E:\_Scott\_Consulting\_Active Projects\Amherst Cost Share\Photos\PHOTOS FOR SUBMISSION 1\005-5082\005-5082_2009_w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086600" cy="47146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6324600"/>
            <a:ext cx="628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005-5082: Brookside Farm, </a:t>
            </a:r>
            <a:r>
              <a:rPr lang="en-US" dirty="0" err="1" smtClean="0"/>
              <a:t>Matohe</a:t>
            </a:r>
            <a:r>
              <a:rPr lang="en-US" dirty="0" smtClean="0"/>
              <a:t> Road (Hicks’ Store)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005-5318: House, 719 Ebenezer Road</a:t>
            </a:r>
            <a:endParaRPr lang="en-US" dirty="0"/>
          </a:p>
        </p:txBody>
      </p:sp>
      <p:pic>
        <p:nvPicPr>
          <p:cNvPr id="1026" name="Picture 2" descr="F:\_Scott\_Consulting\_Active Projects\_Amherst Cost Share\Photos\_PHOTOS FINAL\005-5318\005-5318_2010_facade.JPG"/>
          <p:cNvPicPr>
            <a:picLocks noChangeAspect="1" noChangeArrowheads="1"/>
          </p:cNvPicPr>
          <p:nvPr/>
        </p:nvPicPr>
        <p:blipFill>
          <a:blip r:embed="rId2" cstate="print"/>
          <a:srcRect l="16667" t="10000" r="8333" b="7500"/>
          <a:stretch>
            <a:fillRect/>
          </a:stretch>
        </p:blipFill>
        <p:spPr bwMode="auto">
          <a:xfrm>
            <a:off x="1371600" y="1524000"/>
            <a:ext cx="6324600" cy="4638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3314" name="Picture 2" descr="E:\_Scott\_Consulting\_Active Projects\Amherst Cost Share\Photos\PHOTOS FOR SUBMISSION 1\005-5104\005-5104_2009_south.JPG"/>
          <p:cNvPicPr>
            <a:picLocks noChangeAspect="1" noChangeArrowheads="1"/>
          </p:cNvPicPr>
          <p:nvPr/>
        </p:nvPicPr>
        <p:blipFill>
          <a:blip r:embed="rId2" cstate="print"/>
          <a:srcRect b="4545"/>
          <a:stretch>
            <a:fillRect/>
          </a:stretch>
        </p:blipFill>
        <p:spPr bwMode="auto">
          <a:xfrm>
            <a:off x="838200" y="1447800"/>
            <a:ext cx="7543800" cy="480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6324600"/>
            <a:ext cx="799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005-5104: Burley Cabin, </a:t>
            </a:r>
            <a:r>
              <a:rPr lang="en-US" dirty="0" err="1" smtClean="0"/>
              <a:t>Mistover</a:t>
            </a:r>
            <a:r>
              <a:rPr lang="en-US" dirty="0" smtClean="0"/>
              <a:t> Drive (Tobacco Row Mountain)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6248400"/>
            <a:ext cx="438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005-5281: House, 871 Mount </a:t>
            </a:r>
            <a:r>
              <a:rPr lang="en-US" dirty="0" err="1" smtClean="0"/>
              <a:t>Horeb</a:t>
            </a:r>
            <a:r>
              <a:rPr lang="en-US" dirty="0" smtClean="0"/>
              <a:t> Road</a:t>
            </a:r>
            <a:endParaRPr lang="en-US" dirty="0"/>
          </a:p>
        </p:txBody>
      </p:sp>
      <p:pic>
        <p:nvPicPr>
          <p:cNvPr id="6146" name="Picture 2" descr="F:\_Scott\_Consulting\_Active Projects\_Amherst Cost Share\Photos\PHOTOS FOR SUBMISSION 3\005-5281\005-5281_ 871 Mount Horeb Road_ South Elevation and Log Outbuilding.JPG"/>
          <p:cNvPicPr>
            <a:picLocks noChangeAspect="1" noChangeArrowheads="1"/>
          </p:cNvPicPr>
          <p:nvPr/>
        </p:nvPicPr>
        <p:blipFill>
          <a:blip r:embed="rId2" cstate="print"/>
          <a:srcRect l="40053" t="30042" b="19889"/>
          <a:stretch>
            <a:fillRect/>
          </a:stretch>
        </p:blipFill>
        <p:spPr bwMode="auto">
          <a:xfrm>
            <a:off x="1066800" y="1600200"/>
            <a:ext cx="7055619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6386" name="Picture 2" descr="E:\_Scott\_Consulting\_Active Projects\Amherst Cost Share\Photos\PHOTOS FOR SUBMISSION 1\005-5096\005-5096_2009_southwest.JPG"/>
          <p:cNvPicPr>
            <a:picLocks noChangeAspect="1" noChangeArrowheads="1"/>
          </p:cNvPicPr>
          <p:nvPr/>
        </p:nvPicPr>
        <p:blipFill>
          <a:blip r:embed="rId2" cstate="print"/>
          <a:srcRect b="5808"/>
          <a:stretch>
            <a:fillRect/>
          </a:stretch>
        </p:blipFill>
        <p:spPr bwMode="auto">
          <a:xfrm>
            <a:off x="1066800" y="1295400"/>
            <a:ext cx="7010400" cy="49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6324600"/>
            <a:ext cx="707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005-5096: House, Montrose Road (Tobacco Row Mountain)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2290" name="Picture 2" descr="E:\_Scott\_Consulting\_Active Projects\Amherst Cost Share\Photos\PHOTOS FOR SUBMISSION 1\005-5088\005-5088_2009_s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010400" cy="4673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503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005-5088: Cabin, Wares Gap Road, Ware’s Gap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4338" name="Picture 2" descr="E:\_Scott\_Consulting\_Active Projects\Amherst Cost Share\Photos\PHOTOS FOR SUBMISSION 1\005-5119\005-5119_2009_fac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239000" cy="482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5000" y="6324600"/>
            <a:ext cx="434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005-5119: House, Bateau Lane, Stapleton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Taking Stock</a:t>
            </a:r>
            <a:br>
              <a:rPr lang="en-US" dirty="0" smtClean="0"/>
            </a:br>
            <a:r>
              <a:rPr lang="en-US" dirty="0" smtClean="0"/>
              <a:t>of Historic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state works to compile an accurate and comprehensive database of historic resources</a:t>
            </a:r>
          </a:p>
          <a:p>
            <a:r>
              <a:rPr lang="en-US" dirty="0" smtClean="0"/>
              <a:t>Virginia’s program has been underway for more than 40 years</a:t>
            </a:r>
          </a:p>
          <a:p>
            <a:r>
              <a:rPr lang="en-US" dirty="0" smtClean="0"/>
              <a:t>More than 165,000 architectural and archaeological resources have been documented in Virginia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4339" name="Picture 3" descr="E:\_Scott\_Consulting\_Active Projects\Amherst Cost Share\Photos\PHOTOS FOR SUBMISSION 1\005-5119\005-5119_2009_rear_elevation.JPG"/>
          <p:cNvPicPr>
            <a:picLocks noChangeAspect="1" noChangeArrowheads="1"/>
          </p:cNvPicPr>
          <p:nvPr/>
        </p:nvPicPr>
        <p:blipFill>
          <a:blip r:embed="rId2" cstate="print"/>
          <a:srcRect b="4950"/>
          <a:stretch>
            <a:fillRect/>
          </a:stretch>
        </p:blipFill>
        <p:spPr bwMode="auto">
          <a:xfrm>
            <a:off x="685800" y="1447800"/>
            <a:ext cx="76962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434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005-5119: House, Bateau Lane, Stapleton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pic>
        <p:nvPicPr>
          <p:cNvPr id="17410" name="Picture 2" descr="E:\_Scott\_Consulting\_Active Projects\Amherst Cost Share\Photos\PHOTOS FOR SUBMISSION 1\005-5109\005-5109_2009_north_elev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162800" cy="4775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59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005-5109: House, S. Amherst Highway, Madison Heights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355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005-5315: The Patch, Stage Road</a:t>
            </a:r>
            <a:endParaRPr lang="en-US" dirty="0"/>
          </a:p>
        </p:txBody>
      </p:sp>
      <p:pic>
        <p:nvPicPr>
          <p:cNvPr id="6146" name="Picture 2" descr="F:\_Scott\_Consulting\_Active Projects\_Amherst Cost Share\Photos\_PHOTOS FINAL\005-5315\005-5315_2010_facade.JPG"/>
          <p:cNvPicPr>
            <a:picLocks noChangeAspect="1" noChangeArrowheads="1"/>
          </p:cNvPicPr>
          <p:nvPr/>
        </p:nvPicPr>
        <p:blipFill>
          <a:blip r:embed="rId2" cstate="print"/>
          <a:srcRect l="13605" t="8163" r="12925" b="12245"/>
          <a:stretch>
            <a:fillRect/>
          </a:stretch>
        </p:blipFill>
        <p:spPr bwMode="auto">
          <a:xfrm>
            <a:off x="304800" y="1600200"/>
            <a:ext cx="5486400" cy="3962400"/>
          </a:xfrm>
          <a:prstGeom prst="rect">
            <a:avLst/>
          </a:prstGeom>
          <a:noFill/>
        </p:spPr>
      </p:pic>
      <p:pic>
        <p:nvPicPr>
          <p:cNvPr id="6147" name="Picture 3" descr="F:\_Scott\_Consulting\_Active Projects\_Amherst Cost Share\Photos\_PHOTOS FINAL\005-5315\005-5315_2010_north_elevation.JPG"/>
          <p:cNvPicPr>
            <a:picLocks noChangeAspect="1" noChangeArrowheads="1"/>
          </p:cNvPicPr>
          <p:nvPr/>
        </p:nvPicPr>
        <p:blipFill>
          <a:blip r:embed="rId3" cstate="print"/>
          <a:srcRect l="24837" r="26797"/>
          <a:stretch>
            <a:fillRect/>
          </a:stretch>
        </p:blipFill>
        <p:spPr bwMode="auto">
          <a:xfrm>
            <a:off x="6019800" y="1600200"/>
            <a:ext cx="28194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005-5332: </a:t>
            </a:r>
            <a:r>
              <a:rPr lang="en-US" dirty="0" err="1" smtClean="0"/>
              <a:t>Longacre</a:t>
            </a:r>
            <a:r>
              <a:rPr lang="en-US" dirty="0" smtClean="0"/>
              <a:t>, </a:t>
            </a:r>
            <a:r>
              <a:rPr lang="en-US" dirty="0" err="1" smtClean="0"/>
              <a:t>Elon</a:t>
            </a:r>
            <a:r>
              <a:rPr lang="en-US" dirty="0" smtClean="0"/>
              <a:t> Road</a:t>
            </a:r>
            <a:endParaRPr lang="en-US" dirty="0"/>
          </a:p>
        </p:txBody>
      </p:sp>
      <p:pic>
        <p:nvPicPr>
          <p:cNvPr id="7170" name="Picture 2" descr="F:\_Scott\_Consulting\_Active Projects\_Amherst Cost Share\Photos\_PHOTOS FINAL\005-5332 Oake Grove\IMG_0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26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005-5196: House, Meadow Hollow Road</a:t>
            </a:r>
            <a:endParaRPr lang="en-US" dirty="0"/>
          </a:p>
        </p:txBody>
      </p:sp>
      <p:pic>
        <p:nvPicPr>
          <p:cNvPr id="8194" name="Picture 2" descr="F:\_Scott\_Consulting\_Active Projects\_Amherst Cost Share\Photos\PHOTOS FOR SUBMISSION 4\005-5196 632 Meadow Hollow Road\IMG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255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005-5198: Kersey Farm</a:t>
            </a:r>
            <a:endParaRPr lang="en-US" dirty="0"/>
          </a:p>
        </p:txBody>
      </p:sp>
      <p:pic>
        <p:nvPicPr>
          <p:cNvPr id="3" name="Picture 2" descr="F:\_Scott\_Consulting\_Active Projects\_Amherst Cost Share\Photos\_PHOTOS FINAL\005-5198 Kersey Farm\IMG_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239000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Houses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54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005-5150: House, South Amherst Highway</a:t>
            </a:r>
            <a:endParaRPr lang="en-US" dirty="0"/>
          </a:p>
        </p:txBody>
      </p:sp>
      <p:pic>
        <p:nvPicPr>
          <p:cNvPr id="12290" name="Picture 2" descr="F:\_Scott\_Consulting\_Active Projects\_Amherst Cost Share\Photos\PHOTOS FOR SUBMISSION 2\005-5150\005-5150_House, 4906 S Amherst Highway_2010_south po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239000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pic>
        <p:nvPicPr>
          <p:cNvPr id="2050" name="Picture 2" descr="E:\_Scott\_Consulting\_Active Projects\Amherst Cost Share\Photos\PHOTOS FOR SUBMISSION 1\005-5081\005-5081_2009_south.JPG"/>
          <p:cNvPicPr>
            <a:picLocks noChangeAspect="1" noChangeArrowheads="1"/>
          </p:cNvPicPr>
          <p:nvPr/>
        </p:nvPicPr>
        <p:blipFill>
          <a:blip r:embed="rId2" cstate="print"/>
          <a:srcRect b="3041"/>
          <a:stretch>
            <a:fillRect/>
          </a:stretch>
        </p:blipFill>
        <p:spPr bwMode="auto">
          <a:xfrm>
            <a:off x="1295400" y="1447800"/>
            <a:ext cx="67056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576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005-5181: Davies Mill Dam, </a:t>
            </a:r>
            <a:r>
              <a:rPr lang="en-US" dirty="0" smtClean="0"/>
              <a:t>Crab Creek Road , </a:t>
            </a:r>
            <a:r>
              <a:rPr lang="en-US" dirty="0" smtClean="0"/>
              <a:t>Bethel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pic>
        <p:nvPicPr>
          <p:cNvPr id="4098" name="Picture 2" descr="E:\_Scott\_Consulting\_Active Projects\Amherst Cost Share\Photos\PHOTOS FOR SUBMISSION 1\005-5084\005-5084_2009_s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8667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563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005-5084: Hicks Store, Wagon Trail Road, Hicks Store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pic>
        <p:nvPicPr>
          <p:cNvPr id="11266" name="Picture 2" descr="E:\_Scott\_Consulting\_Active Projects\Amherst Cost Share\Photos\PHOTOS FOR SUBMISSION 1\005-5094\005-5094_2009_southwest.JPG"/>
          <p:cNvPicPr>
            <a:picLocks noChangeAspect="1" noChangeArrowheads="1"/>
          </p:cNvPicPr>
          <p:nvPr/>
        </p:nvPicPr>
        <p:blipFill>
          <a:blip r:embed="rId2" cstate="print"/>
          <a:srcRect t="5992"/>
          <a:stretch>
            <a:fillRect/>
          </a:stretch>
        </p:blipFill>
        <p:spPr bwMode="auto">
          <a:xfrm>
            <a:off x="1219200" y="1524000"/>
            <a:ext cx="6781800" cy="47821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647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005-5094: Montrose Orchards Packing Shed, Montrose Road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Landmarks…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Subjects of a survey are not just court houses, massive churches, and plantation houses</a:t>
            </a:r>
          </a:p>
          <a:p>
            <a:r>
              <a:rPr lang="en-US" dirty="0" smtClean="0"/>
              <a:t>Survey also includes:</a:t>
            </a:r>
          </a:p>
          <a:p>
            <a:pPr lvl="1"/>
            <a:r>
              <a:rPr lang="en-US" dirty="0" smtClean="0"/>
              <a:t>Vernacular architecture</a:t>
            </a:r>
          </a:p>
          <a:p>
            <a:pPr lvl="1"/>
            <a:r>
              <a:rPr lang="en-US" dirty="0" smtClean="0"/>
              <a:t>Farm buildings and outbuildings</a:t>
            </a:r>
          </a:p>
          <a:p>
            <a:pPr lvl="1"/>
            <a:r>
              <a:rPr lang="en-US" dirty="0" smtClean="0"/>
              <a:t>Cemeteries</a:t>
            </a:r>
          </a:p>
          <a:p>
            <a:pPr lvl="1"/>
            <a:r>
              <a:rPr lang="en-US" dirty="0" smtClean="0"/>
              <a:t>Bridges</a:t>
            </a:r>
          </a:p>
          <a:p>
            <a:pPr lvl="1"/>
            <a:r>
              <a:rPr lang="en-US" dirty="0" smtClean="0"/>
              <a:t>Commercial buildings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70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005-5207, Mrs. M. Hill Market, Colony Road</a:t>
            </a:r>
            <a:endParaRPr lang="en-US" dirty="0"/>
          </a:p>
        </p:txBody>
      </p:sp>
      <p:pic>
        <p:nvPicPr>
          <p:cNvPr id="3" name="Picture 2" descr="F:\_Scott\_Consulting\_Active Projects\_Amherst Cost Share\Photos\PHOTOS FOR SUBMISSION 3\005-5207\005-5207_2010_fac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1722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pic>
        <p:nvPicPr>
          <p:cNvPr id="6146" name="Picture 2" descr="E:\_Scott\_Consulting\_Active Projects\Amherst Cost Share\Photos\PHOTOS FOR SUBMISSION 1\005-5091\005-5091_2009_e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14400" y="6324600"/>
            <a:ext cx="784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005-5091: </a:t>
            </a:r>
            <a:r>
              <a:rPr lang="en-US" dirty="0" err="1" smtClean="0"/>
              <a:t>Faulconer’s</a:t>
            </a:r>
            <a:r>
              <a:rPr lang="en-US" dirty="0" smtClean="0"/>
              <a:t> Store, </a:t>
            </a:r>
            <a:r>
              <a:rPr lang="en-US" dirty="0" err="1" smtClean="0"/>
              <a:t>Faulconerville</a:t>
            </a:r>
            <a:r>
              <a:rPr lang="en-US" dirty="0" smtClean="0"/>
              <a:t> Drive, </a:t>
            </a:r>
            <a:r>
              <a:rPr lang="en-US" dirty="0" err="1" smtClean="0"/>
              <a:t>Faulconerville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Commerce/Industry</a:t>
            </a:r>
            <a:endParaRPr lang="en-US" dirty="0"/>
          </a:p>
        </p:txBody>
      </p:sp>
      <p:pic>
        <p:nvPicPr>
          <p:cNvPr id="7170" name="Picture 2" descr="E:\_Scott\_Consulting\_Active Projects\Amherst Cost Share\Photos\PHOTOS FOR SUBMISSION 1\005-5128\005-5128_2009_storefront.JPG"/>
          <p:cNvPicPr>
            <a:picLocks noChangeAspect="1" noChangeArrowheads="1"/>
          </p:cNvPicPr>
          <p:nvPr/>
        </p:nvPicPr>
        <p:blipFill>
          <a:blip r:embed="rId2" cstate="print"/>
          <a:srcRect t="3077"/>
          <a:stretch>
            <a:fillRect/>
          </a:stretch>
        </p:blipFill>
        <p:spPr bwMode="auto">
          <a:xfrm>
            <a:off x="838200" y="1524000"/>
            <a:ext cx="7429500" cy="480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493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005-5128: Store, Main Street, Madison Heights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Churches</a:t>
            </a:r>
            <a:endParaRPr lang="en-US" dirty="0"/>
          </a:p>
        </p:txBody>
      </p:sp>
      <p:pic>
        <p:nvPicPr>
          <p:cNvPr id="8194" name="Picture 2" descr="E:\_Scott\_Consulting\_Active Projects\Amherst Cost Share\Photos\PHOTOS FOR SUBMISSION 1\005-5158\005-5158_2009_West and North Elevations.jpg"/>
          <p:cNvPicPr>
            <a:picLocks noChangeAspect="1" noChangeArrowheads="1"/>
          </p:cNvPicPr>
          <p:nvPr/>
        </p:nvPicPr>
        <p:blipFill>
          <a:blip r:embed="rId2" cstate="print"/>
          <a:srcRect b="4545"/>
          <a:stretch>
            <a:fillRect/>
          </a:stretch>
        </p:blipFill>
        <p:spPr bwMode="auto">
          <a:xfrm>
            <a:off x="1066800" y="1447800"/>
            <a:ext cx="6705600" cy="480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90600" y="6324600"/>
            <a:ext cx="798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005-5159: New Macedonia Church, </a:t>
            </a:r>
            <a:r>
              <a:rPr lang="en-US" dirty="0" err="1" smtClean="0"/>
              <a:t>Coffeytown</a:t>
            </a:r>
            <a:r>
              <a:rPr lang="en-US" dirty="0" smtClean="0"/>
              <a:t> Road, </a:t>
            </a:r>
            <a:r>
              <a:rPr lang="en-US" dirty="0" err="1" smtClean="0"/>
              <a:t>Coffeytown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Churches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6324600"/>
            <a:ext cx="460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005-5140: Poplar United Methodist Church</a:t>
            </a:r>
            <a:endParaRPr lang="en-US" dirty="0"/>
          </a:p>
        </p:txBody>
      </p:sp>
      <p:pic>
        <p:nvPicPr>
          <p:cNvPr id="11266" name="Picture 2" descr="F:\_Scott\_Consulting\_Active Projects\_Amherst Cost Share\Photos\PHOTOS FOR SUBMISSION 2\005-5140\005-5140_Poplar United Methodist Church_2010_fac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010400" cy="4680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Churches</a:t>
            </a:r>
            <a:endParaRPr lang="en-US" dirty="0"/>
          </a:p>
        </p:txBody>
      </p:sp>
      <p:pic>
        <p:nvPicPr>
          <p:cNvPr id="10242" name="Picture 2" descr="E:\_Scott\_Consulting\_Active Projects\Amherst Cost Share\Photos\PHOTOS FOR SUBMISSION 1\005-5080\005-5080_2009_south_facade.JPG"/>
          <p:cNvPicPr>
            <a:picLocks noChangeAspect="1" noChangeArrowheads="1"/>
          </p:cNvPicPr>
          <p:nvPr/>
        </p:nvPicPr>
        <p:blipFill>
          <a:blip r:embed="rId2" cstate="print"/>
          <a:srcRect b="3942"/>
          <a:stretch>
            <a:fillRect/>
          </a:stretch>
        </p:blipFill>
        <p:spPr bwMode="auto">
          <a:xfrm>
            <a:off x="1295400" y="1447800"/>
            <a:ext cx="6662738" cy="480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6324600"/>
            <a:ext cx="654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005-5080: Mt. Tabor Church, Cloudcroft Drive, Agricola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Schools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581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005-5155: </a:t>
            </a:r>
            <a:r>
              <a:rPr lang="en-US" dirty="0" err="1" smtClean="0"/>
              <a:t>Lovingston</a:t>
            </a:r>
            <a:r>
              <a:rPr lang="en-US" dirty="0" smtClean="0"/>
              <a:t> School (</a:t>
            </a:r>
            <a:r>
              <a:rPr lang="en-US" dirty="0" err="1" smtClean="0"/>
              <a:t>Rosenwald</a:t>
            </a:r>
            <a:r>
              <a:rPr lang="en-US" dirty="0" smtClean="0"/>
              <a:t>), Kings Road</a:t>
            </a:r>
            <a:endParaRPr lang="en-US" dirty="0"/>
          </a:p>
        </p:txBody>
      </p:sp>
      <p:pic>
        <p:nvPicPr>
          <p:cNvPr id="7171" name="Picture 3" descr="F:\_Scott\_Consulting\_Active Projects\_Amherst Cost Share\Photos\PHOTOS FOR SUBMISSION 4\005-5155\IMG_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200400"/>
            <a:ext cx="4648200" cy="3098800"/>
          </a:xfrm>
          <a:prstGeom prst="rect">
            <a:avLst/>
          </a:prstGeom>
          <a:noFill/>
        </p:spPr>
      </p:pic>
      <p:pic>
        <p:nvPicPr>
          <p:cNvPr id="7170" name="Picture 2" descr="F:\_Scott\_Consulting\_Active Projects\_Amherst Cost Share\Photos\PHOTOS FOR SUBMISSION 4\005-5155\132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4800600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Schools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16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005-5130: School, Boxwood Farm Road</a:t>
            </a:r>
            <a:endParaRPr lang="en-US" dirty="0"/>
          </a:p>
        </p:txBody>
      </p:sp>
      <p:pic>
        <p:nvPicPr>
          <p:cNvPr id="13314" name="Picture 2" descr="F:\_Scott\_Consulting\_Active Projects\_Amherst Cost Share\Photos\PHOTOS FOR SUBMISSION 2\005-5130\005-5130_School, 2030 Boxwood Farm Road_2010_east elev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Cemeteries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324600"/>
            <a:ext cx="720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005-5276 Vault Hill Cemetery, off of Monacan Park Road</a:t>
            </a:r>
            <a:endParaRPr lang="en-US" dirty="0"/>
          </a:p>
        </p:txBody>
      </p:sp>
      <p:pic>
        <p:nvPicPr>
          <p:cNvPr id="9218" name="Picture 2" descr="F:\_Scott\_Consulting\_Active Projects\_Amherst Cost Share\Photos\PHOTOS FOR SUBMISSION 4\005-5276 Vault Hill Cemetery\IMG_0892.JPG"/>
          <p:cNvPicPr>
            <a:picLocks noChangeAspect="1" noChangeArrowheads="1"/>
          </p:cNvPicPr>
          <p:nvPr/>
        </p:nvPicPr>
        <p:blipFill>
          <a:blip r:embed="rId2" cstate="print"/>
          <a:srcRect t="11111" r="15909" b="5556"/>
          <a:stretch>
            <a:fillRect/>
          </a:stretch>
        </p:blipFill>
        <p:spPr bwMode="auto">
          <a:xfrm>
            <a:off x="457200" y="1600200"/>
            <a:ext cx="3126971" cy="4648200"/>
          </a:xfrm>
          <a:prstGeom prst="rect">
            <a:avLst/>
          </a:prstGeom>
          <a:noFill/>
        </p:spPr>
      </p:pic>
      <p:pic>
        <p:nvPicPr>
          <p:cNvPr id="9219" name="Picture 3" descr="F:\_Scott\_Consulting\_Active Projects\_Amherst Cost Share\Photos\PHOTOS FOR SUBMISSION 4\005-5276 Vault Hill Cemetery\IMG_0890.JPG"/>
          <p:cNvPicPr>
            <a:picLocks noChangeAspect="1" noChangeArrowheads="1"/>
          </p:cNvPicPr>
          <p:nvPr/>
        </p:nvPicPr>
        <p:blipFill>
          <a:blip r:embed="rId3" cstate="print"/>
          <a:srcRect r="19380"/>
          <a:stretch>
            <a:fillRect/>
          </a:stretch>
        </p:blipFill>
        <p:spPr bwMode="auto">
          <a:xfrm>
            <a:off x="3657600" y="1600200"/>
            <a:ext cx="479174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Cemeteries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555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005-5253: Jennings Cemetery, Hideaway Farm Road</a:t>
            </a:r>
            <a:endParaRPr lang="en-US" dirty="0"/>
          </a:p>
        </p:txBody>
      </p:sp>
      <p:pic>
        <p:nvPicPr>
          <p:cNvPr id="10242" name="Picture 2" descr="F:\_Scott\_Consulting\_Active Projects\_Amherst Cost Share\Photos\PHOTOS FOR SUBMISSION 3\005-5253\005-5253_ 432 Hideaway Farm Road_ Cemetery_Markers_Facing S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060825" cy="3045457"/>
          </a:xfrm>
          <a:prstGeom prst="rect">
            <a:avLst/>
          </a:prstGeom>
          <a:noFill/>
        </p:spPr>
      </p:pic>
      <p:pic>
        <p:nvPicPr>
          <p:cNvPr id="10243" name="Picture 3" descr="F:\_Scott\_Consulting\_Active Projects\_Amherst Cost Share\Photos\PHOTOS FOR SUBMISSION 3\005-5253\005-5253_ 432 Hideaway Farm Road_ Cemetery_Marker_Facing South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962611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165,000 Sites…Really?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files are generated by two primary activities:</a:t>
            </a:r>
          </a:p>
          <a:p>
            <a:pPr lvl="1"/>
            <a:r>
              <a:rPr lang="en-US" dirty="0" smtClean="0"/>
              <a:t>Projects that must comply with Section 106 of the National Historic Preservation Act</a:t>
            </a:r>
          </a:p>
          <a:p>
            <a:pPr lvl="2"/>
            <a:r>
              <a:rPr lang="en-US" dirty="0" smtClean="0"/>
              <a:t>Federal and state-funded projects</a:t>
            </a:r>
          </a:p>
          <a:p>
            <a:pPr lvl="3"/>
            <a:r>
              <a:rPr lang="en-US" dirty="0" smtClean="0"/>
              <a:t>Transportation, Community Revitalization, Utilities</a:t>
            </a:r>
          </a:p>
          <a:p>
            <a:pPr lvl="1"/>
            <a:r>
              <a:rPr lang="en-US" dirty="0" smtClean="0"/>
              <a:t>Projects performed under DHR’s Survey &amp; Planning Cost Share Program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Cemeteries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13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005-5129: Cemetery, Early Farm Road</a:t>
            </a:r>
            <a:endParaRPr lang="en-US" dirty="0"/>
          </a:p>
        </p:txBody>
      </p:sp>
      <p:pic>
        <p:nvPicPr>
          <p:cNvPr id="2050" name="Picture 2" descr="F:\_Scott\_Consulting\_Active Projects\_Amherst Cost Share\Photos\_PHOTOS FINAL\005-5129\005-5129_2009_roservelt_and_charles_jackson.JPG"/>
          <p:cNvPicPr>
            <a:picLocks noChangeAspect="1" noChangeArrowheads="1"/>
          </p:cNvPicPr>
          <p:nvPr/>
        </p:nvPicPr>
        <p:blipFill>
          <a:blip r:embed="rId2" cstate="print"/>
          <a:srcRect l="23629" t="13924" r="27426" b="10127"/>
          <a:stretch>
            <a:fillRect/>
          </a:stretch>
        </p:blipFill>
        <p:spPr bwMode="auto">
          <a:xfrm>
            <a:off x="2438400" y="1600200"/>
            <a:ext cx="44196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Cemeteries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324600"/>
            <a:ext cx="695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005-5089: Monacan </a:t>
            </a:r>
            <a:r>
              <a:rPr lang="en-US" dirty="0" smtClean="0"/>
              <a:t>Burial </a:t>
            </a:r>
            <a:r>
              <a:rPr lang="en-US" dirty="0" smtClean="0"/>
              <a:t>Ground, </a:t>
            </a:r>
            <a:r>
              <a:rPr lang="en-US" dirty="0" err="1" smtClean="0"/>
              <a:t>Matohe</a:t>
            </a:r>
            <a:r>
              <a:rPr lang="en-US" dirty="0" smtClean="0"/>
              <a:t> Road</a:t>
            </a:r>
            <a:endParaRPr lang="en-US" dirty="0"/>
          </a:p>
        </p:txBody>
      </p:sp>
      <p:pic>
        <p:nvPicPr>
          <p:cNvPr id="9218" name="Picture 2" descr="F:\_Scott\_Consulting\_Active Projects\_Amherst Cost Share\Photos\_PHOTOS FINAL\005-5089\005-5089_2009_view_to_w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3152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Communities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6324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005-5336: Bethel</a:t>
            </a:r>
            <a:endParaRPr lang="en-US" dirty="0"/>
          </a:p>
        </p:txBody>
      </p:sp>
      <p:pic>
        <p:nvPicPr>
          <p:cNvPr id="4098" name="Picture 2" descr="F:\_Scott\_Consulting\_Active Projects\_Amherst Cost Share\Photos\_PHOTOS FINAL\005-5336 Bethel\IMG_1174.JPG"/>
          <p:cNvPicPr>
            <a:picLocks noChangeAspect="1" noChangeArrowheads="1"/>
          </p:cNvPicPr>
          <p:nvPr/>
        </p:nvPicPr>
        <p:blipFill>
          <a:blip r:embed="rId2" cstate="print"/>
          <a:srcRect l="15294" t="11765" r="25098" b="15294"/>
          <a:stretch>
            <a:fillRect/>
          </a:stretch>
        </p:blipFill>
        <p:spPr bwMode="auto">
          <a:xfrm>
            <a:off x="304800" y="1524000"/>
            <a:ext cx="5791200" cy="4724400"/>
          </a:xfrm>
          <a:prstGeom prst="rect">
            <a:avLst/>
          </a:prstGeom>
          <a:noFill/>
        </p:spPr>
      </p:pic>
      <p:pic>
        <p:nvPicPr>
          <p:cNvPr id="4099" name="Picture 3" descr="F:\_Scott\_Consulting\_Active Projects\_Amherst Cost Share\Photos\005-5336 Bethel\IMG_1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26416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_Scott\_Consulting\_Active Projects\_Amherst Cost Share\Photos\_PHOTOS FINAL\005-5323\005-5323_2010_alongside_r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362200"/>
            <a:ext cx="5867400" cy="3911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Other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471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005-5223: Stone Fence, Braxton Ridge Road</a:t>
            </a:r>
            <a:endParaRPr lang="en-US" dirty="0"/>
          </a:p>
        </p:txBody>
      </p:sp>
      <p:pic>
        <p:nvPicPr>
          <p:cNvPr id="3074" name="Picture 2" descr="F:\_Scott\_Consulting\_Active Projects\_Amherst Cost Share\Photos\_PHOTOS FINAL\005-5323\005-5323_2010_wall_det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Finds- Other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324600"/>
            <a:ext cx="357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163-5006: Amherst Traffic Circle</a:t>
            </a:r>
            <a:endParaRPr lang="en-US" dirty="0"/>
          </a:p>
        </p:txBody>
      </p:sp>
      <p:pic>
        <p:nvPicPr>
          <p:cNvPr id="5122" name="Picture 2" descr="F:\_Scott\_Consulting\_Active Projects\_Amherst Cost Share\Photos\_PHOTOS FINAL\163-5006\163-5006_2010_site.JPG"/>
          <p:cNvPicPr>
            <a:picLocks noChangeAspect="1" noChangeArrowheads="1"/>
          </p:cNvPicPr>
          <p:nvPr/>
        </p:nvPicPr>
        <p:blipFill>
          <a:blip r:embed="rId2" cstate="print"/>
          <a:srcRect l="9524" t="14286" r="4762" b="26786"/>
          <a:stretch>
            <a:fillRect/>
          </a:stretch>
        </p:blipFill>
        <p:spPr bwMode="auto">
          <a:xfrm>
            <a:off x="304800" y="1600200"/>
            <a:ext cx="8478982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Cultural landscape surveys:</a:t>
            </a:r>
          </a:p>
          <a:p>
            <a:pPr lvl="1"/>
            <a:r>
              <a:rPr lang="en-US" sz="3400" dirty="0" smtClean="0"/>
              <a:t>Charlottesville &amp; Lynchburg Stage Road Route</a:t>
            </a:r>
          </a:p>
          <a:p>
            <a:pPr lvl="1"/>
            <a:r>
              <a:rPr lang="en-US" sz="3400" dirty="0" smtClean="0"/>
              <a:t>Tobacco Row foothills apple industry area</a:t>
            </a:r>
          </a:p>
          <a:p>
            <a:r>
              <a:rPr lang="en-US" sz="4000" dirty="0" smtClean="0"/>
              <a:t>Resurvey significant previously surveyed properties to access condition and conduct intensive survey (ex: </a:t>
            </a:r>
            <a:r>
              <a:rPr lang="en-US" sz="4000" i="1" dirty="0" err="1" smtClean="0"/>
              <a:t>Kentmoor</a:t>
            </a:r>
            <a:r>
              <a:rPr lang="en-US" sz="4000" dirty="0" smtClean="0"/>
              <a:t>, </a:t>
            </a:r>
            <a:r>
              <a:rPr lang="en-US" sz="4000" i="1" dirty="0" smtClean="0"/>
              <a:t>Duckbill</a:t>
            </a:r>
            <a:r>
              <a:rPr lang="en-US" sz="4000" dirty="0" smtClean="0"/>
              <a:t>)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Rural Historic Districts- encourage citizens to nominate </a:t>
            </a:r>
            <a:r>
              <a:rPr lang="en-US" sz="4000" dirty="0" err="1" smtClean="0"/>
              <a:t>Sandidges</a:t>
            </a:r>
            <a:r>
              <a:rPr lang="en-US" sz="4000" dirty="0" smtClean="0"/>
              <a:t> and </a:t>
            </a:r>
            <a:r>
              <a:rPr lang="en-US" sz="4000" dirty="0" err="1" smtClean="0"/>
              <a:t>Pedlar</a:t>
            </a:r>
            <a:r>
              <a:rPr lang="en-US" sz="4000" dirty="0" smtClean="0"/>
              <a:t> Mills to the National Register</a:t>
            </a:r>
          </a:p>
          <a:p>
            <a:r>
              <a:rPr lang="en-US" sz="4000" dirty="0" smtClean="0"/>
              <a:t>Other possible districts include:</a:t>
            </a:r>
          </a:p>
          <a:p>
            <a:pPr lvl="1"/>
            <a:r>
              <a:rPr lang="en-US" sz="3400" dirty="0" smtClean="0"/>
              <a:t>Monroe, </a:t>
            </a:r>
            <a:r>
              <a:rPr lang="en-US" sz="3400" dirty="0" err="1" smtClean="0"/>
              <a:t>Coffeytown</a:t>
            </a:r>
            <a:r>
              <a:rPr lang="en-US" sz="3400" dirty="0" smtClean="0"/>
              <a:t>, Pleasant View. Old Madison Heights, Five Forks, </a:t>
            </a:r>
            <a:r>
              <a:rPr lang="en-US" sz="3400" dirty="0" err="1" smtClean="0"/>
              <a:t>Elon</a:t>
            </a:r>
            <a:endParaRPr lang="en-US" sz="3400" dirty="0" smtClean="0"/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Conduct an intensive survey of Amherst Baptist Church if it is to be demolished</a:t>
            </a:r>
          </a:p>
          <a:p>
            <a:r>
              <a:rPr lang="en-US" sz="4000" dirty="0" smtClean="0"/>
              <a:t>Conduct a follow-up survey</a:t>
            </a:r>
          </a:p>
          <a:p>
            <a:pPr lvl="1"/>
            <a:r>
              <a:rPr lang="en-US" sz="2800" dirty="0" smtClean="0"/>
              <a:t>Survey </a:t>
            </a:r>
            <a:r>
              <a:rPr lang="en-US" sz="2800" dirty="0" smtClean="0"/>
              <a:t>500 </a:t>
            </a:r>
            <a:r>
              <a:rPr lang="en-US" sz="2800" dirty="0" smtClean="0"/>
              <a:t>remaining </a:t>
            </a:r>
            <a:r>
              <a:rPr lang="en-US" sz="2800" dirty="0" smtClean="0"/>
              <a:t>“medium </a:t>
            </a:r>
            <a:r>
              <a:rPr lang="en-US" sz="2800" dirty="0" smtClean="0"/>
              <a:t>value targets”</a:t>
            </a:r>
          </a:p>
          <a:p>
            <a:pPr lvl="1"/>
            <a:r>
              <a:rPr lang="en-US" sz="2800" dirty="0" smtClean="0"/>
              <a:t>Conduct intensive surveys on 15-30 properties of particular interest identified in the 2009-2010 survey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26971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000" dirty="0" smtClean="0"/>
          </a:p>
          <a:p>
            <a:pPr algn="ctr">
              <a:buNone/>
            </a:pPr>
            <a:r>
              <a:rPr lang="en-US" sz="4000" dirty="0" smtClean="0"/>
              <a:t>www.AmherstHistoricSurvey.org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DHR’s Survey &amp; Planning</a:t>
            </a:r>
            <a:br>
              <a:rPr lang="en-US" dirty="0" smtClean="0"/>
            </a:br>
            <a:r>
              <a:rPr lang="en-US" dirty="0" smtClean="0"/>
              <a:t>Cost Share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Highly competitive program</a:t>
            </a:r>
          </a:p>
          <a:p>
            <a:r>
              <a:rPr lang="en-US" dirty="0" smtClean="0"/>
              <a:t>Locality splits cost 50/50 with DHR</a:t>
            </a:r>
          </a:p>
          <a:p>
            <a:r>
              <a:rPr lang="en-US" dirty="0" smtClean="0"/>
              <a:t>DHR performs administrative functions:</a:t>
            </a:r>
          </a:p>
          <a:p>
            <a:pPr lvl="1"/>
            <a:r>
              <a:rPr lang="en-US" dirty="0" smtClean="0"/>
              <a:t>Securing consultants</a:t>
            </a:r>
          </a:p>
          <a:p>
            <a:pPr lvl="1"/>
            <a:r>
              <a:rPr lang="en-US" dirty="0" smtClean="0"/>
              <a:t>Paying bills</a:t>
            </a:r>
          </a:p>
          <a:p>
            <a:pPr lvl="1"/>
            <a:r>
              <a:rPr lang="en-US" dirty="0" smtClean="0"/>
              <a:t>Monitoring the work</a:t>
            </a:r>
          </a:p>
          <a:p>
            <a:pPr lvl="1"/>
            <a:r>
              <a:rPr lang="en-US" dirty="0" smtClean="0"/>
              <a:t>Ensuring delivery of the products</a:t>
            </a:r>
          </a:p>
          <a:p>
            <a:r>
              <a:rPr lang="en-US" dirty="0" smtClean="0"/>
              <a:t>In this case, Sweet Briar College/ Tusculum Institute is performing some of these functions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Does the Data Go?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Survey files are stored in the DHR Archives in Richmond</a:t>
            </a:r>
          </a:p>
          <a:p>
            <a:r>
              <a:rPr lang="en-US" dirty="0" smtClean="0"/>
              <a:t>Data is entered into DHR’s DSS (Data Sharing System) for use in Richmond or remotely by Internet</a:t>
            </a:r>
          </a:p>
          <a:p>
            <a:r>
              <a:rPr lang="en-US" dirty="0" smtClean="0"/>
              <a:t>Copies of the Survey Report are kept by the locality and by DHR in Richmond</a:t>
            </a:r>
          </a:p>
          <a:p>
            <a:r>
              <a:rPr lang="en-US" dirty="0" smtClean="0"/>
              <a:t>GIS data are shared with the locality for use in community planning activities</a:t>
            </a:r>
          </a:p>
          <a:p>
            <a:r>
              <a:rPr lang="en-US" dirty="0" smtClean="0"/>
              <a:t>Survey files are also being provided to the Amherst 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Existing</a:t>
            </a:r>
            <a:br>
              <a:rPr lang="en-US" dirty="0" smtClean="0"/>
            </a:br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764" r="6546" b="21970"/>
          <a:stretch>
            <a:fillRect/>
          </a:stretch>
        </p:blipFill>
        <p:spPr bwMode="auto">
          <a:xfrm>
            <a:off x="228600" y="609600"/>
            <a:ext cx="6391275" cy="601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72200" y="50292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November, just over 300 architectural resources had been recorded in Amherst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Survey File?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Reconnaissance Level Survey</a:t>
            </a:r>
          </a:p>
          <a:p>
            <a:pPr lvl="1"/>
            <a:r>
              <a:rPr lang="en-US" dirty="0" smtClean="0"/>
              <a:t>Exterior photographs</a:t>
            </a:r>
          </a:p>
          <a:p>
            <a:pPr lvl="1"/>
            <a:r>
              <a:rPr lang="en-US" dirty="0" smtClean="0"/>
              <a:t>Basic architectural description</a:t>
            </a:r>
          </a:p>
          <a:p>
            <a:pPr lvl="1"/>
            <a:r>
              <a:rPr lang="en-US" dirty="0" smtClean="0"/>
              <a:t>Site plan of property</a:t>
            </a:r>
          </a:p>
          <a:p>
            <a:pPr lvl="1"/>
            <a:r>
              <a:rPr lang="en-US" dirty="0" smtClean="0"/>
              <a:t>Map showing property location</a:t>
            </a:r>
          </a:p>
          <a:p>
            <a:r>
              <a:rPr lang="en-US" dirty="0" smtClean="0"/>
              <a:t>Intensive Level Survey</a:t>
            </a:r>
          </a:p>
          <a:p>
            <a:pPr lvl="1"/>
            <a:r>
              <a:rPr lang="en-US" dirty="0" smtClean="0"/>
              <a:t>Exterior and interior photographs</a:t>
            </a:r>
          </a:p>
          <a:p>
            <a:pPr lvl="1"/>
            <a:r>
              <a:rPr lang="en-US" dirty="0" smtClean="0"/>
              <a:t>Detailed architectural description</a:t>
            </a:r>
          </a:p>
          <a:p>
            <a:pPr lvl="1"/>
            <a:r>
              <a:rPr lang="en-US" dirty="0" smtClean="0"/>
              <a:t>Basic historical information</a:t>
            </a:r>
          </a:p>
          <a:p>
            <a:pPr lvl="1"/>
            <a:r>
              <a:rPr lang="en-US" dirty="0" smtClean="0"/>
              <a:t>Site plan of property</a:t>
            </a:r>
          </a:p>
          <a:p>
            <a:pPr lvl="1"/>
            <a:r>
              <a:rPr lang="en-US" dirty="0" smtClean="0"/>
              <a:t>Map showing property location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Amherst Survey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46237"/>
            <a:ext cx="7391400" cy="4526280"/>
          </a:xfrm>
        </p:spPr>
        <p:txBody>
          <a:bodyPr/>
          <a:lstStyle/>
          <a:p>
            <a:r>
              <a:rPr lang="en-US" dirty="0" smtClean="0"/>
              <a:t>Surveyors will drive every public road</a:t>
            </a:r>
          </a:p>
          <a:p>
            <a:r>
              <a:rPr lang="en-US" dirty="0" smtClean="0"/>
              <a:t>At least 275 new properties surveyed at reconnaissance level (</a:t>
            </a:r>
            <a:r>
              <a:rPr lang="en-US" dirty="0" smtClean="0">
                <a:solidFill>
                  <a:srgbClr val="FF0000"/>
                </a:solidFill>
              </a:rPr>
              <a:t>292</a:t>
            </a:r>
            <a:r>
              <a:rPr lang="en-US" dirty="0" smtClean="0"/>
              <a:t> </a:t>
            </a:r>
            <a:r>
              <a:rPr lang="en-US" dirty="0" smtClean="0"/>
              <a:t>were actually surveyed)</a:t>
            </a:r>
          </a:p>
          <a:p>
            <a:r>
              <a:rPr lang="en-US" dirty="0" smtClean="0"/>
              <a:t>Development of spatial data for use by DHR and locality</a:t>
            </a:r>
          </a:p>
          <a:p>
            <a:r>
              <a:rPr lang="en-US" dirty="0" smtClean="0"/>
              <a:t>Development of final survey report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Documents and Settings\ssmith\Local Settings\Temporary Internet Files\Content.IE5\PINL7SSX\MC90044215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914400" cy="914400"/>
          </a:xfrm>
          <a:prstGeom prst="rect">
            <a:avLst/>
          </a:prstGeom>
          <a:noFill/>
        </p:spPr>
      </p:pic>
      <p:pic>
        <p:nvPicPr>
          <p:cNvPr id="5" name="Picture 2" descr="C:\Documents and Settings\ssmith\Local Settings\Temporary Internet Files\Content.IE5\PINL7SSX\MC90044215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14600"/>
            <a:ext cx="914400" cy="914400"/>
          </a:xfrm>
          <a:prstGeom prst="rect">
            <a:avLst/>
          </a:prstGeom>
          <a:noFill/>
        </p:spPr>
      </p:pic>
      <p:pic>
        <p:nvPicPr>
          <p:cNvPr id="6" name="Picture 2" descr="C:\Documents and Settings\ssmith\Local Settings\Temporary Internet Files\Content.IE5\PINL7SSX\MC90044215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62400"/>
            <a:ext cx="914400" cy="914400"/>
          </a:xfrm>
          <a:prstGeom prst="rect">
            <a:avLst/>
          </a:prstGeom>
          <a:noFill/>
        </p:spPr>
      </p:pic>
      <p:pic>
        <p:nvPicPr>
          <p:cNvPr id="7" name="Picture 2" descr="C:\Documents and Settings\ssmith\Local Settings\Temporary Internet Files\Content.IE5\PINL7SSX\MC90044215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9530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572</TotalTime>
  <Words>847</Words>
  <Application>Microsoft Office PowerPoint</Application>
  <PresentationFormat>On-screen Show (4:3)</PresentationFormat>
  <Paragraphs>148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Foundry</vt:lpstr>
      <vt:lpstr>Amherst County Architectural Survey</vt:lpstr>
      <vt:lpstr>Taking Stock of Historic Resources</vt:lpstr>
      <vt:lpstr>Not Just Landmarks…</vt:lpstr>
      <vt:lpstr>165,000 Sites…Really?</vt:lpstr>
      <vt:lpstr>DHR’s Survey &amp; Planning Cost Share Program</vt:lpstr>
      <vt:lpstr>Where Does the Data Go?</vt:lpstr>
      <vt:lpstr>Existing Resources</vt:lpstr>
      <vt:lpstr>What is in a Survey File?</vt:lpstr>
      <vt:lpstr>Amherst Survey Goals</vt:lpstr>
      <vt:lpstr>Surveyor Territories</vt:lpstr>
      <vt:lpstr>Potential Rural Historic Districts</vt:lpstr>
      <vt:lpstr>Potential Rural Historic Districts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Houses</vt:lpstr>
      <vt:lpstr>Finds- Commerce/Industry</vt:lpstr>
      <vt:lpstr>Finds- Commerce/Industry</vt:lpstr>
      <vt:lpstr>Finds- Commerce/Industry</vt:lpstr>
      <vt:lpstr>Finds- Commerce/Industry</vt:lpstr>
      <vt:lpstr>Finds- Commerce/Industry</vt:lpstr>
      <vt:lpstr>Finds- Commerce/Industry</vt:lpstr>
      <vt:lpstr>Finds- Churches</vt:lpstr>
      <vt:lpstr>Finds- Churches</vt:lpstr>
      <vt:lpstr>Finds- Churches</vt:lpstr>
      <vt:lpstr>Finds- Schools</vt:lpstr>
      <vt:lpstr>Finds- Schools</vt:lpstr>
      <vt:lpstr>Finds- Cemeteries</vt:lpstr>
      <vt:lpstr>Finds- Cemeteries</vt:lpstr>
      <vt:lpstr>Finds- Cemeteries</vt:lpstr>
      <vt:lpstr>Finds- Cemeteries</vt:lpstr>
      <vt:lpstr>Finds- Communities</vt:lpstr>
      <vt:lpstr>Finds- Other</vt:lpstr>
      <vt:lpstr>Finds- Other</vt:lpstr>
      <vt:lpstr>Recommendations</vt:lpstr>
      <vt:lpstr>Recommendations</vt:lpstr>
      <vt:lpstr>Recommendations</vt:lpstr>
      <vt:lpstr>Contact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Amherst County Architectural Survey</dc:title>
  <dc:creator>W. Scott Smith</dc:creator>
  <cp:lastModifiedBy>W. Scott Smith</cp:lastModifiedBy>
  <cp:revision>15</cp:revision>
  <dcterms:created xsi:type="dcterms:W3CDTF">2009-11-17T02:53:17Z</dcterms:created>
  <dcterms:modified xsi:type="dcterms:W3CDTF">2010-08-09T23:00:13Z</dcterms:modified>
</cp:coreProperties>
</file>